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88" r:id="rId4"/>
    <p:sldId id="259" r:id="rId5"/>
    <p:sldId id="275" r:id="rId6"/>
    <p:sldId id="289" r:id="rId7"/>
    <p:sldId id="262" r:id="rId8"/>
    <p:sldId id="287" r:id="rId9"/>
    <p:sldId id="261" r:id="rId10"/>
    <p:sldId id="263" r:id="rId11"/>
    <p:sldId id="284" r:id="rId12"/>
    <p:sldId id="264" r:id="rId13"/>
    <p:sldId id="277" r:id="rId14"/>
    <p:sldId id="266" r:id="rId15"/>
    <p:sldId id="285" r:id="rId16"/>
    <p:sldId id="268" r:id="rId17"/>
    <p:sldId id="276" r:id="rId18"/>
    <p:sldId id="271" r:id="rId19"/>
    <p:sldId id="272" r:id="rId20"/>
    <p:sldId id="273" r:id="rId21"/>
    <p:sldId id="290" r:id="rId22"/>
    <p:sldId id="281" r:id="rId23"/>
    <p:sldId id="294" r:id="rId24"/>
    <p:sldId id="296" r:id="rId25"/>
    <p:sldId id="298" r:id="rId26"/>
    <p:sldId id="278" r:id="rId27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1" clrIdx="1">
    <p:extLst/>
  </p:cmAuthor>
  <p:cmAuthor id="2" name="Milena Radomirovic" initials="MR" lastIdx="24" clrIdx="2">
    <p:extLst/>
  </p:cmAuthor>
  <p:cmAuthor id="3" name="Tatjana Milivojevic" initials="TM" lastIdx="13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9250" autoAdjust="0"/>
  </p:normalViewPr>
  <p:slideViewPr>
    <p:cSldViewPr>
      <p:cViewPr>
        <p:scale>
          <a:sx n="73" d="100"/>
          <a:sy n="73" d="100"/>
        </p:scale>
        <p:origin x="-2724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jovanovic\Desktop\Gradjanski%20budzet\GRAD%20Gradjanski%20vodic%20kroz%20odluku%20o%20budzetu\Prilog%202%20-%20Pomocni%20dokument%20za%20tabele%20i%20grafik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jovanovic\Desktop\Gradjanski%20budzet\GRAD%20Gradjanski%20vodic%20kroz%20odluku%20o%20budzetu\Prilog%202%20-%20Pomocni%20dokument%20za%20tabele%20i%20grafik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jovanovic\Desktop\Gradjanski%20budzet\GRAD%20Gradjanski%20vodic%20kroz%20odluku%20o%20budzetu\Prilog%202%20-%20Pomocni%20dokument%20za%20tabele%20i%20grafik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932"/>
          <c:y val="0.33374488188976476"/>
          <c:w val="0.62846713498254947"/>
          <c:h val="0.55553768720086449"/>
        </c:manualLayout>
      </c:layout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4.293542660018042E-3"/>
                  <c:y val="-2.7461355565848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2"/>
              <c:layout>
                <c:manualLayout>
                  <c:x val="4.2949015040300284E-2"/>
                  <c:y val="-1.46065153620503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4"/>
              <c:layout>
                <c:manualLayout>
                  <c:x val="-0.18654776781561791"/>
                  <c:y val="1.3032700324224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0.10226118773244117"/>
                  <c:y val="-3.01128043279015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General</c:formatCode>
                <c:ptCount val="6"/>
                <c:pt idx="0">
                  <c:v>1894500000</c:v>
                </c:pt>
                <c:pt idx="1">
                  <c:v>228113946</c:v>
                </c:pt>
                <c:pt idx="2">
                  <c:v>464386054</c:v>
                </c:pt>
                <c:pt idx="3">
                  <c:v>45000000</c:v>
                </c:pt>
                <c:pt idx="4">
                  <c:v>150000000</c:v>
                </c:pt>
                <c:pt idx="5">
                  <c:v>150000000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265"/>
          <c:h val="0.47396905974988462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12"/>
                  <c:y val="-8.47058823529413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979969183359079E-2"/>
                  <c:y val="0.1380392156862747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-8.4232152028762206E-2"/>
                  <c:y val="2.50980392156862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8.6286594761171009E-2"/>
                  <c:y val="3.76470588235294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4.3143297380585505E-2"/>
                  <c:y val="-3.76470588235294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7.3959938366718034E-2"/>
                  <c:y val="-0.1286274509803922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34E-3"/>
                  <c:y val="-0.1286274509803922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963E-2"/>
                  <c:y val="-0.109803921568627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612191841</c:v>
                </c:pt>
                <c:pt idx="1">
                  <c:v>1008611447</c:v>
                </c:pt>
                <c:pt idx="2">
                  <c:v>109000000</c:v>
                </c:pt>
                <c:pt idx="3">
                  <c:v>289770000</c:v>
                </c:pt>
                <c:pt idx="4">
                  <c:v>88180000</c:v>
                </c:pt>
                <c:pt idx="5">
                  <c:v>105811225</c:v>
                </c:pt>
                <c:pt idx="6">
                  <c:v>700435487</c:v>
                </c:pt>
                <c:pt idx="7">
                  <c:v>18000000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88"/>
          <c:y val="0.37589947089947173"/>
          <c:w val="0.40236148955495077"/>
          <c:h val="0.36484126984127035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7.2661217075386773E-3"/>
                  <c:y val="-0.18783068783068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0.12170753860127159"/>
                  <c:y val="-0.2883597883597890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8.7095339240633132E-2"/>
                  <c:y val="-0.1560848643919510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0.10878399736817644"/>
                  <c:y val="-5.29100529100529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9.2643051771117133E-2"/>
                  <c:y val="4.761904761904769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3.6330608537693015E-2"/>
                  <c:y val="0.150793650793650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0.10899182561307913"/>
                  <c:y val="0.14021164021164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-5.4495912806539577E-3"/>
                  <c:y val="7.7835062283881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-0.12811545695752619"/>
                  <c:y val="0.208994708994708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0.16043696853969558"/>
                  <c:y val="0.137566137566137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0.22524977293369663"/>
                  <c:y val="5.55555555555554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0.18346957311534981"/>
                  <c:y val="-2.38095238095238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0.15623463279624131"/>
                  <c:y val="-0.103174603174603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-0.16887224927946676"/>
                  <c:y val="-0.177248885555972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23477668833630139"/>
                  <c:y val="-0.1455028538099404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20526793823796569"/>
                  <c:y val="-0.216931216931217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-7.2661217075386031E-2"/>
                  <c:y val="-0.195767195767196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137350000</c:v>
                </c:pt>
                <c:pt idx="1">
                  <c:v>367200000</c:v>
                </c:pt>
                <c:pt idx="2">
                  <c:v>14900000</c:v>
                </c:pt>
                <c:pt idx="3">
                  <c:v>10013000</c:v>
                </c:pt>
                <c:pt idx="4">
                  <c:v>28000000</c:v>
                </c:pt>
                <c:pt idx="5">
                  <c:v>11000000</c:v>
                </c:pt>
                <c:pt idx="6">
                  <c:v>784812487</c:v>
                </c:pt>
                <c:pt idx="7">
                  <c:v>337251000</c:v>
                </c:pt>
                <c:pt idx="8">
                  <c:v>116812000</c:v>
                </c:pt>
                <c:pt idx="9">
                  <c:v>82365000</c:v>
                </c:pt>
                <c:pt idx="10">
                  <c:v>87880000</c:v>
                </c:pt>
                <c:pt idx="11">
                  <c:v>0</c:v>
                </c:pt>
                <c:pt idx="12">
                  <c:v>188095000</c:v>
                </c:pt>
                <c:pt idx="13">
                  <c:v>47700000</c:v>
                </c:pt>
                <c:pt idx="14">
                  <c:v>655936288</c:v>
                </c:pt>
                <c:pt idx="15">
                  <c:v>47685225</c:v>
                </c:pt>
                <c:pt idx="16">
                  <c:v>15000000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dirty="0" smtClean="0"/>
            <a:t>Градске управе</a:t>
          </a:r>
          <a:endParaRPr lang="sr-Cyrl-RS" sz="1600" dirty="0"/>
        </a:p>
        <a:p>
          <a:r>
            <a:rPr lang="sr-Cyrl-RS" sz="1600" dirty="0"/>
            <a:t>Градоначелник</a:t>
          </a:r>
        </a:p>
        <a:p>
          <a:r>
            <a:rPr lang="sr-Cyrl-RS" sz="1600" dirty="0"/>
            <a:t>Градско веће</a:t>
          </a:r>
        </a:p>
        <a:p>
          <a:r>
            <a:rPr lang="sr-Cyrl-RS" sz="1600" dirty="0"/>
            <a:t>Скупштина града</a:t>
          </a:r>
          <a:endParaRPr lang="en-US" sz="1600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r>
            <a:rPr lang="sr-Cyrl-RS" sz="1100" dirty="0" smtClean="0">
              <a:solidFill>
                <a:schemeClr val="accent1">
                  <a:lumMod val="75000"/>
                </a:schemeClr>
              </a:solidFill>
            </a:rPr>
            <a:t>Туристичке </a:t>
          </a:r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организација </a:t>
          </a:r>
          <a:endParaRPr lang="sr-Cyrl-RS" sz="1100" dirty="0" smtClean="0">
            <a:solidFill>
              <a:schemeClr val="accent1">
                <a:lumMod val="75000"/>
              </a:schemeClr>
            </a:solidFill>
          </a:endParaRPr>
        </a:p>
        <a:p>
          <a:r>
            <a:rPr lang="sr-Cyrl-RS" sz="1100" dirty="0" smtClean="0">
              <a:solidFill>
                <a:schemeClr val="accent1">
                  <a:lumMod val="75000"/>
                </a:schemeClr>
              </a:solidFill>
            </a:rPr>
            <a:t>РЦУ</a:t>
          </a:r>
          <a:endParaRPr lang="sr-Cyrl-RS" sz="1100" dirty="0">
            <a:solidFill>
              <a:schemeClr val="accent1">
                <a:lumMod val="75000"/>
              </a:schemeClr>
            </a:solidFill>
          </a:endParaRP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r>
            <a:rPr lang="sr-Cyrl-RS" sz="1200" dirty="0"/>
            <a:t>Основне школе </a:t>
          </a:r>
        </a:p>
        <a:p>
          <a:r>
            <a:rPr lang="sr-Cyrl-RS" sz="1200" dirty="0"/>
            <a:t>Средње </a:t>
          </a:r>
          <a:r>
            <a:rPr lang="sr-Cyrl-RS" sz="1200" dirty="0" smtClean="0"/>
            <a:t>школе</a:t>
          </a:r>
          <a:endParaRPr lang="sr-Cyrl-RS" sz="1200" dirty="0"/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6B03C56-E57D-489D-BAA9-78BCBCF466C2}" type="pres">
      <dgm:prSet presAssocID="{BDD04F37-85A8-4736-987B-C65A16E753DF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6AE34D3E-FD5D-4402-89AF-BF559D3EC92D}" type="pres">
      <dgm:prSet presAssocID="{BDD04F37-85A8-4736-987B-C65A16E753DF}" presName="Accent1" presStyleLbl="node1" presStyleIdx="0" presStyleCnt="13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54886" custScaleY="13025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>
        <a:solidFill>
          <a:srgbClr val="FFFF00"/>
        </a:solidFill>
      </dgm:spPr>
    </dgm:pt>
  </dgm:ptLst>
  <dgm:cxnLst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9489A942-2912-40DE-86AD-B3784B70E382}" type="presOf" srcId="{9621BB6C-CCFC-4987-A70A-BF11FC47FFCC}" destId="{EE054ECB-2B3F-4C89-9A19-2C63D69076BA}" srcOrd="0" destOrd="0" presId="urn:microsoft.com/office/officeart/2009/3/layout/CircleRelationship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178C1F94-1961-4A87-BFE1-4D1F5432EDF0}" type="presParOf" srcId="{F67C4AC6-D320-469D-8949-6AC26CBBA3A8}" destId="{EE054ECB-2B3F-4C89-9A19-2C63D69076BA}" srcOrd="10" destOrd="0" presId="urn:microsoft.com/office/officeart/2009/3/layout/CircleRelationship"/>
    <dgm:cxn modelId="{5BAE7FDB-5DB7-4480-8851-A228050677BA}" type="presParOf" srcId="{F67C4AC6-D320-469D-8949-6AC26CBBA3A8}" destId="{93210B8B-460C-4687-B7E6-4051DBCA5FBF}" srcOrd="11" destOrd="0" presId="urn:microsoft.com/office/officeart/2009/3/layout/CircleRelationship"/>
    <dgm:cxn modelId="{3BE0B907-0C71-49D4-948A-5F2881804C53}" type="presParOf" srcId="{93210B8B-460C-4687-B7E6-4051DBCA5FBF}" destId="{4ABBCF6F-E7DA-4CE7-A2F5-6DD06BFAA1FA}" srcOrd="0" destOrd="0" presId="urn:microsoft.com/office/officeart/2009/3/layout/CircleRelationship"/>
    <dgm:cxn modelId="{58F50C92-6E86-486F-88A7-712F4E17435E}" type="presParOf" srcId="{F67C4AC6-D320-469D-8949-6AC26CBBA3A8}" destId="{A1A3314E-DDD0-4BFC-8D48-830B3847C8C1}" srcOrd="12" destOrd="0" presId="urn:microsoft.com/office/officeart/2009/3/layout/CircleRelationship"/>
    <dgm:cxn modelId="{CD68D9D3-02F6-40C7-B9EF-E250297529D2}" type="presParOf" srcId="{A1A3314E-DDD0-4BFC-8D48-830B3847C8C1}" destId="{A4780608-C72B-40F2-A560-A83F55BD6ABF}" srcOrd="0" destOrd="0" presId="urn:microsoft.com/office/officeart/2009/3/layout/CircleRelationship"/>
    <dgm:cxn modelId="{596BC9C8-6F24-453F-B3FE-28C42F14142B}" type="presParOf" srcId="{F67C4AC6-D320-469D-8949-6AC26CBBA3A8}" destId="{693C14CE-CE42-41FE-8BD3-4BD5115D8392}" srcOrd="13" destOrd="0" presId="urn:microsoft.com/office/officeart/2009/3/layout/CircleRelationship"/>
    <dgm:cxn modelId="{F5A39069-E401-4B55-8072-1919E382BFD8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Упутство Министарства финансија за припрему одлуке о буџету за </a:t>
          </a:r>
          <a:r>
            <a:rPr lang="sr-Cyrl-RS" sz="1400" dirty="0" smtClean="0"/>
            <a:t>2019. </a:t>
          </a:r>
          <a:r>
            <a:rPr lang="sr-Cyrl-RS" sz="1400" dirty="0"/>
            <a:t>годину и др.</a:t>
          </a:r>
        </a:p>
        <a:p>
          <a:pPr algn="l"/>
          <a:r>
            <a:rPr lang="sr-Cyrl-RS" sz="14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sr-Cyrl-RS" sz="1300" dirty="0">
              <a:solidFill>
                <a:schemeClr val="bg1"/>
              </a:solidFill>
            </a:rPr>
            <a:t>Средства из осталих извора </a:t>
          </a:r>
          <a:r>
            <a:rPr lang="sr-Cyrl-RS" sz="1100" dirty="0" smtClean="0">
              <a:solidFill>
                <a:srgbClr val="FF0000"/>
              </a:solidFill>
            </a:rPr>
            <a:t>150.000.000</a:t>
          </a:r>
          <a:endParaRPr lang="en-US" sz="1100" dirty="0">
            <a:solidFill>
              <a:srgbClr val="FF0000"/>
            </a:solidFill>
          </a:endParaRPr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1F884CF4-1E4C-423F-AE7B-0BAC3D97360D}">
      <dgm:prSet/>
      <dgm:spPr>
        <a:solidFill>
          <a:srgbClr val="FFC000"/>
        </a:solidFill>
      </dgm:spPr>
      <dgm:t>
        <a:bodyPr/>
        <a:lstStyle/>
        <a:p>
          <a:r>
            <a:rPr lang="sr-Cyrl-RS" dirty="0"/>
            <a:t>Средства из буџета града </a:t>
          </a:r>
          <a:r>
            <a:rPr lang="sr-Cyrl-RS" dirty="0" smtClean="0">
              <a:solidFill>
                <a:srgbClr val="FF0000"/>
              </a:solidFill>
            </a:rPr>
            <a:t>2.632.000.000</a:t>
          </a:r>
          <a:endParaRPr lang="en-US" dirty="0">
            <a:solidFill>
              <a:srgbClr val="FF0000"/>
            </a:solidFill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258C614E-C25D-47E8-BC69-ECC42BFEC5CC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sr-Cyrl-RS" dirty="0"/>
            <a:t>Пренета средства из ранијих </a:t>
          </a:r>
          <a:r>
            <a:rPr lang="sr-Cyrl-RS" dirty="0" smtClean="0"/>
            <a:t>година</a:t>
          </a:r>
        </a:p>
        <a:p>
          <a:r>
            <a:rPr lang="sr-Cyrl-RS" dirty="0" smtClean="0">
              <a:solidFill>
                <a:srgbClr val="FF0000"/>
              </a:solidFill>
            </a:rPr>
            <a:t>150.000.000</a:t>
          </a:r>
          <a:endParaRPr lang="en-US" dirty="0">
            <a:solidFill>
              <a:srgbClr val="FF0000"/>
            </a:solidFill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092009B7-2960-442B-A6FB-0D8F25F4F5CA}">
      <dgm:prSet/>
      <dgm:spPr>
        <a:solidFill>
          <a:srgbClr val="92D050"/>
        </a:solidFill>
      </dgm:spPr>
      <dgm:t>
        <a:bodyPr/>
        <a:lstStyle/>
        <a:p>
          <a:r>
            <a:rPr lang="sr-Cyrl-RS" dirty="0"/>
            <a:t>Укупан буџет града </a:t>
          </a:r>
          <a:r>
            <a:rPr lang="sr-Cyrl-RS" dirty="0" smtClean="0">
              <a:solidFill>
                <a:srgbClr val="FF0000"/>
              </a:solidFill>
            </a:rPr>
            <a:t>2.932.000.000</a:t>
          </a:r>
          <a:endParaRPr lang="en-US" dirty="0">
            <a:solidFill>
              <a:srgbClr val="FF0000"/>
            </a:solidFill>
          </a:endParaRPr>
        </a:p>
      </dgm:t>
    </dgm:pt>
    <dgm:pt modelId="{9B9E4606-8918-432D-AF17-F974BFE575C6}" type="parTrans" cxnId="{521ED7ED-3B46-4CE8-992A-CAB92204B1C6}">
      <dgm:prSet/>
      <dgm:spPr/>
      <dgm:t>
        <a:bodyPr/>
        <a:lstStyle/>
        <a:p>
          <a:endParaRPr lang="en-US"/>
        </a:p>
      </dgm:t>
    </dgm:pt>
    <dgm:pt modelId="{15C2B52E-4F55-4082-BB1C-94031D560EB4}" type="sibTrans" cxnId="{521ED7ED-3B46-4CE8-992A-CAB92204B1C6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6E659A-663E-485D-BF89-FD74BE74A5C4}" type="pres">
      <dgm:prSet presAssocID="{1F884CF4-1E4C-423F-AE7B-0BAC3D9736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4" custScaleX="96115" custScaleY="96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B09D3-4DF0-4A67-B116-C3B0CE10042E}" type="pres">
      <dgm:prSet presAssocID="{097825AB-8F2B-4EF3-ABE1-7DCEF8027B99}" presName="spacerL" presStyleCnt="0"/>
      <dgm:spPr/>
    </dgm:pt>
    <dgm:pt modelId="{87C2FC52-975B-4E62-B5E0-1AB7C844E900}" type="pres">
      <dgm:prSet presAssocID="{097825AB-8F2B-4EF3-ABE1-7DCEF8027B9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01A7D7F-4B49-41A1-BC20-5B8B2DC888CB}" type="pres">
      <dgm:prSet presAssocID="{097825AB-8F2B-4EF3-ABE1-7DCEF8027B99}" presName="spacerR" presStyleCnt="0"/>
      <dgm:spPr/>
    </dgm:pt>
    <dgm:pt modelId="{2DB98FF9-EDB5-4EEE-AFA3-A57C7337F497}" type="pres">
      <dgm:prSet presAssocID="{092009B7-2960-442B-A6FB-0D8F25F4F5CA}" presName="node" presStyleLbl="node1" presStyleIdx="3" presStyleCnt="4" custScaleX="120163" custScaleY="97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4AD3BF7C-9486-4F6F-9899-32B240DDA0E4}" type="presOf" srcId="{097825AB-8F2B-4EF3-ABE1-7DCEF8027B99}" destId="{87C2FC52-975B-4E62-B5E0-1AB7C844E900}" srcOrd="0" destOrd="0" presId="urn:microsoft.com/office/officeart/2005/8/layout/equation1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20F83DCD-3158-453F-967C-EBC1245F7DD9}" type="presOf" srcId="{092009B7-2960-442B-A6FB-0D8F25F4F5CA}" destId="{2DB98FF9-EDB5-4EEE-AFA3-A57C7337F497}" srcOrd="0" destOrd="0" presId="urn:microsoft.com/office/officeart/2005/8/layout/equation1"/>
    <dgm:cxn modelId="{521ED7ED-3B46-4CE8-992A-CAB92204B1C6}" srcId="{028ECFAC-63B3-40F0-9E03-B31D365E432C}" destId="{092009B7-2960-442B-A6FB-0D8F25F4F5CA}" srcOrd="3" destOrd="0" parTransId="{9B9E4606-8918-432D-AF17-F974BFE575C6}" sibTransId="{15C2B52E-4F55-4082-BB1C-94031D560EB4}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  <dgm:cxn modelId="{C76D8E36-7B23-43F0-9C45-92FEB6EDD91E}" type="presParOf" srcId="{688A0EC4-0F6D-4987-959D-CA5F27B3CF24}" destId="{409B09D3-4DF0-4A67-B116-C3B0CE10042E}" srcOrd="9" destOrd="0" presId="urn:microsoft.com/office/officeart/2005/8/layout/equation1"/>
    <dgm:cxn modelId="{5746382A-B224-4354-8E78-8AA20095070E}" type="presParOf" srcId="{688A0EC4-0F6D-4987-959D-CA5F27B3CF24}" destId="{87C2FC52-975B-4E62-B5E0-1AB7C844E900}" srcOrd="10" destOrd="0" presId="urn:microsoft.com/office/officeart/2005/8/layout/equation1"/>
    <dgm:cxn modelId="{7E6443D3-75AF-4CD4-ADB4-3F5DEC67A706}" type="presParOf" srcId="{688A0EC4-0F6D-4987-959D-CA5F27B3CF24}" destId="{B01A7D7F-4B49-41A1-BC20-5B8B2DC888CB}" srcOrd="11" destOrd="0" presId="urn:microsoft.com/office/officeart/2005/8/layout/equation1"/>
    <dgm:cxn modelId="{2EA15DB9-4691-4655-BBAA-3AC0D32206B3}" type="presParOf" srcId="{688A0EC4-0F6D-4987-959D-CA5F27B3CF24}" destId="{2DB98FF9-EDB5-4EEE-AFA3-A57C7337F497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града.</a:t>
          </a:r>
          <a:endParaRPr lang="en-US" sz="14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dirty="0"/>
            <a:t>Примања од задуживања представљају приливе по основу примања од задуживања код пословних банака у земљи у корист нивоа градова. Примања од продаје финансијске имовине  представљају приливе по основу продаје домаћих акција и осталог капитала у корист нивоа градова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Представљају вишак прихода буџета града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dirty="0"/>
            <a:t>Укупни буџетски приходи и примања  </a:t>
          </a:r>
          <a:r>
            <a:rPr lang="sr-Cyrl-RS" dirty="0" smtClean="0">
              <a:solidFill>
                <a:schemeClr val="tx1"/>
              </a:solidFill>
            </a:rPr>
            <a:t>2.932.000.000 </a:t>
          </a:r>
          <a:r>
            <a:rPr lang="sr-Cyrl-RS" dirty="0"/>
            <a:t>динара</a:t>
          </a:r>
          <a:endParaRPr lang="en-US" dirty="0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 custT="1"/>
      <dgm:spPr/>
      <dgm:t>
        <a:bodyPr/>
        <a:lstStyle/>
        <a:p>
          <a:pPr algn="ctr"/>
          <a:r>
            <a:rPr lang="sr-Cyrl-RS" sz="1000" dirty="0"/>
            <a:t>Приходи од  пореза  </a:t>
          </a:r>
          <a:r>
            <a:rPr lang="sr-Cyrl-RS" sz="1000" dirty="0" smtClean="0"/>
            <a:t>1.894.500.000</a:t>
          </a:r>
          <a:r>
            <a:rPr lang="sr-Cyrl-RS" sz="1000" dirty="0" smtClean="0">
              <a:solidFill>
                <a:srgbClr val="FF0000"/>
              </a:solidFill>
            </a:rPr>
            <a:t>    </a:t>
          </a:r>
          <a:r>
            <a:rPr lang="sr-Cyrl-RS" sz="1000" dirty="0" smtClean="0"/>
            <a:t>    </a:t>
          </a:r>
          <a:r>
            <a:rPr lang="sr-Cyrl-RS" sz="1000" dirty="0"/>
            <a:t>динара</a:t>
          </a:r>
          <a:endParaRPr lang="en-US" sz="1000" dirty="0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 custT="1"/>
      <dgm:spPr/>
      <dgm:t>
        <a:bodyPr/>
        <a:lstStyle/>
        <a:p>
          <a:pPr algn="ctr"/>
          <a:r>
            <a:rPr lang="sr-Cyrl-RS" sz="1000" dirty="0">
              <a:solidFill>
                <a:schemeClr val="tx1"/>
              </a:solidFill>
            </a:rPr>
            <a:t>Трансфери </a:t>
          </a:r>
          <a:r>
            <a:rPr lang="sr-Cyrl-RS" sz="1000" dirty="0" smtClean="0">
              <a:solidFill>
                <a:schemeClr val="tx1"/>
              </a:solidFill>
            </a:rPr>
            <a:t>228.113.946 динара</a:t>
          </a:r>
          <a:endParaRPr lang="en-US" sz="1000" dirty="0">
            <a:solidFill>
              <a:schemeClr val="tx1"/>
            </a:solidFill>
          </a:endParaRPr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/>
      <dgm:spPr/>
      <dgm:t>
        <a:bodyPr/>
        <a:lstStyle/>
        <a:p>
          <a:pPr algn="ctr"/>
          <a:r>
            <a:rPr lang="sr-Cyrl-RS" dirty="0">
              <a:solidFill>
                <a:schemeClr val="tx1"/>
              </a:solidFill>
            </a:rPr>
            <a:t>Други приходи  </a:t>
          </a:r>
          <a:r>
            <a:rPr lang="sr-Cyrl-RS" dirty="0" smtClean="0">
              <a:solidFill>
                <a:schemeClr val="tx1"/>
              </a:solidFill>
            </a:rPr>
            <a:t>464.386.054 динара</a:t>
          </a:r>
          <a:endParaRPr lang="en-US" dirty="0">
            <a:solidFill>
              <a:schemeClr val="tx1"/>
            </a:solidFill>
          </a:endParaRPr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/>
      <dgm:spPr/>
      <dgm:t>
        <a:bodyPr/>
        <a:lstStyle/>
        <a:p>
          <a:pPr algn="ctr"/>
          <a:r>
            <a:rPr lang="sr-Cyrl-RS" dirty="0"/>
            <a:t>Примања од продаје нефинансијске имовине  </a:t>
          </a:r>
          <a:r>
            <a:rPr lang="sr-Cyrl-RS" dirty="0" smtClean="0"/>
            <a:t>45.000.000 динара</a:t>
          </a:r>
          <a:endParaRPr lang="en-US" dirty="0"/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920F0D4F-6C4C-4BE8-9363-F48FBF034871}">
      <dgm:prSet phldrT="[Text]"/>
      <dgm:spPr/>
      <dgm:t>
        <a:bodyPr/>
        <a:lstStyle/>
        <a:p>
          <a:pPr algn="ctr"/>
          <a:r>
            <a:rPr lang="sr-Cyrl-RS" dirty="0"/>
            <a:t>Примања од продаје финансијске имовине  </a:t>
          </a:r>
          <a:r>
            <a:rPr lang="sr-Cyrl-RS" dirty="0" smtClean="0"/>
            <a:t>150</a:t>
          </a:r>
          <a:r>
            <a:rPr lang="sr-Cyrl-RS" dirty="0" smtClean="0">
              <a:solidFill>
                <a:schemeClr val="tx1"/>
              </a:solidFill>
            </a:rPr>
            <a:t>.000.000</a:t>
          </a:r>
          <a:r>
            <a:rPr lang="sr-Cyrl-RS" dirty="0" smtClean="0">
              <a:solidFill>
                <a:srgbClr val="FF0000"/>
              </a:solidFill>
            </a:rPr>
            <a:t> </a:t>
          </a:r>
          <a:r>
            <a:rPr lang="sr-Cyrl-RS" dirty="0"/>
            <a:t>динара</a:t>
          </a:r>
          <a:endParaRPr lang="en-US" dirty="0"/>
        </a:p>
      </dgm:t>
    </dgm:pt>
    <dgm:pt modelId="{43AA7920-B602-4336-8E46-A663A1629DDB}" type="par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5F9FEDD2-AAF1-4278-94C9-B59264FA9EB9}" type="sib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custT="1"/>
      <dgm:spPr/>
      <dgm:t>
        <a:bodyPr/>
        <a:lstStyle/>
        <a:p>
          <a:pPr algn="ctr"/>
          <a:r>
            <a:rPr lang="sr-Cyrl-RS" sz="1000" dirty="0"/>
            <a:t>Пренета средства из ранијих година</a:t>
          </a:r>
          <a:r>
            <a:rPr lang="sr-Latn-RS" sz="1000" dirty="0"/>
            <a:t> </a:t>
          </a:r>
          <a:r>
            <a:rPr lang="sr-Cyrl-RS" sz="1000" dirty="0" smtClean="0">
              <a:solidFill>
                <a:schemeClr val="tx1"/>
              </a:solidFill>
            </a:rPr>
            <a:t>150.000.000 </a:t>
          </a:r>
          <a:r>
            <a:rPr lang="sr-Latn-RS" sz="1000" dirty="0" smtClean="0">
              <a:solidFill>
                <a:schemeClr val="tx1"/>
              </a:solidFill>
            </a:rPr>
            <a:t> </a:t>
          </a:r>
          <a:r>
            <a:rPr lang="sr-Cyrl-RS" sz="1000" dirty="0"/>
            <a:t>динара</a:t>
          </a:r>
          <a:endParaRPr lang="en-US" sz="1000" dirty="0"/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7"/>
      <dgm:spPr/>
      <dgm:t>
        <a:bodyPr/>
        <a:lstStyle/>
        <a:p>
          <a:endParaRPr lang="en-US"/>
        </a:p>
      </dgm:t>
    </dgm:pt>
    <dgm:pt modelId="{63432802-399F-407F-AC10-7219543A0326}" type="pres">
      <dgm:prSet presAssocID="{DB1A1606-130D-4B45-9553-0A0B804495DF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BFEB2-6844-4A2C-8DC2-780280CBA079}" type="pres">
      <dgm:prSet presAssocID="{AEA7499A-114B-4146-9776-CDD8ACEC6B39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E88A7-5745-4E4F-A7A8-F71A4DA0D5F2}" type="pres">
      <dgm:prSet presAssocID="{BF71EFAE-EC9F-46E9-BD2A-1686637595DA}" presName="node" presStyleLbl="vennNode1" presStyleIdx="3" presStyleCnt="7" custRadScaleRad="100226" custRadScaleInc="-1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E4213-15E1-4436-8045-C055E8A54EDE}" type="pres">
      <dgm:prSet presAssocID="{40EF3D92-C4CB-4CBC-8AED-087234C53764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FC9CD-FF79-40EF-A271-A8DBB0423AC2}" type="pres">
      <dgm:prSet presAssocID="{920F0D4F-6C4C-4BE8-9363-F48FBF034871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9A2CE-A671-47B5-8CD8-544465E52E9C}" type="pres">
      <dgm:prSet presAssocID="{15426A40-9AD2-4153-8230-E20BC4B11534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5D8BCA-A875-424B-917F-D801608B9607}" srcId="{43275D6C-D470-4E2E-96F8-239EECE5D634}" destId="{920F0D4F-6C4C-4BE8-9363-F48FBF034871}" srcOrd="4" destOrd="0" parTransId="{43AA7920-B602-4336-8E46-A663A1629DDB}" sibTransId="{5F9FEDD2-AAF1-4278-94C9-B59264FA9EB9}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A8EA5165-9419-4BAD-BDB3-9194338DFA99}" type="presOf" srcId="{920F0D4F-6C4C-4BE8-9363-F48FBF034871}" destId="{91CFC9CD-FF79-40EF-A271-A8DBB0423AC2}" srcOrd="0" destOrd="0" presId="urn:microsoft.com/office/officeart/2005/8/layout/radial3"/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09B198C8-E6EF-4BF2-B04A-98A7D3B82C52}" srcId="{43275D6C-D470-4E2E-96F8-239EECE5D634}" destId="{15426A40-9AD2-4153-8230-E20BC4B11534}" srcOrd="5" destOrd="0" parTransId="{A1307EAF-2414-4AFE-BE82-97C79333BAA9}" sibTransId="{869B992E-498B-4FBD-AA48-03E5171031C9}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FD5DAB64-48D5-432F-938D-E1F3721358B9}" type="presOf" srcId="{15426A40-9AD2-4153-8230-E20BC4B11534}" destId="{FC69A2CE-A671-47B5-8CD8-544465E52E9C}" srcOrd="0" destOrd="0" presId="urn:microsoft.com/office/officeart/2005/8/layout/radial3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829D5A23-E7C8-4F2F-BBF0-A05AEF87B1F3}" type="presParOf" srcId="{1FB746E2-D736-4446-8093-C865FE09A112}" destId="{91CFC9CD-FF79-40EF-A271-A8DBB0423AC2}" srcOrd="5" destOrd="0" presId="urn:microsoft.com/office/officeart/2005/8/layout/radial3"/>
    <dgm:cxn modelId="{AB36D377-182D-4F38-A7FA-BE410BDE00D5}" type="presParOf" srcId="{1FB746E2-D736-4446-8093-C865FE09A112}" destId="{FC69A2CE-A671-47B5-8CD8-544465E52E9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казне.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за функционисање међумесног превоза и  пољопривредним произвођачима. 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грађана.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1A66DD3E-AD41-4FBE-A90F-6733EF188F32}" type="presOf" srcId="{26EF48C7-6381-4355-B03F-DD441AE957C7}" destId="{EFAACCF6-3A6A-4536-89B0-F0A7C44F6BE1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Укупни расходи и издаци </a:t>
          </a:r>
          <a:r>
            <a:rPr lang="sr-Cyrl-RS" dirty="0" smtClean="0">
              <a:solidFill>
                <a:schemeClr val="tx1"/>
              </a:solidFill>
            </a:rPr>
            <a:t>2.932.000.000</a:t>
          </a:r>
          <a:endParaRPr lang="en-US" dirty="0">
            <a:solidFill>
              <a:schemeClr val="tx1"/>
            </a:solidFill>
          </a:endParaRPr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/>
        </a:p>
      </dgm:t>
    </dgm:pt>
    <dgm:pt modelId="{A7091EAC-498C-4E8C-B46B-331B042A0C75}">
      <dgm:prSet phldrT="[Text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Коришћење роба и услуга </a:t>
          </a:r>
          <a:r>
            <a:rPr lang="ru-RU" dirty="0" smtClean="0">
              <a:solidFill>
                <a:schemeClr val="bg1"/>
              </a:solidFill>
            </a:rPr>
            <a:t>1.008.611.447 </a:t>
          </a:r>
          <a:r>
            <a:rPr lang="ru-RU" dirty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/>
        </a:p>
      </dgm:t>
    </dgm:pt>
    <dgm:pt modelId="{686A1A37-AC61-4EC6-8398-59788F898E91}" type="sibTrans" cxnId="{AE26F329-897E-412E-A92A-D95A8804158B}">
      <dgm:prSet/>
      <dgm:spPr/>
      <dgm:t>
        <a:bodyPr/>
        <a:lstStyle/>
        <a:p>
          <a:endParaRPr lang="en-US"/>
        </a:p>
      </dgm:t>
    </dgm:pt>
    <dgm:pt modelId="{7D1C9009-9B60-4C15-8E3B-F949FAB90776}">
      <dgm:prSet phldrT="[Text]" phldr="1"/>
      <dgm:spPr/>
      <dgm:t>
        <a:bodyPr/>
        <a:lstStyle/>
        <a:p>
          <a:endParaRPr lang="en-US" dirty="0"/>
        </a:p>
      </dgm:t>
    </dgm:pt>
    <dgm:pt modelId="{E75197AC-E7B0-4C26-9D1F-47E47BE7CCEF}" type="parTrans" cxnId="{4E6E6427-5348-4ECF-99CC-46CA5F3BDA5F}">
      <dgm:prSet/>
      <dgm:spPr/>
      <dgm:t>
        <a:bodyPr/>
        <a:lstStyle/>
        <a:p>
          <a:endParaRPr lang="en-US"/>
        </a:p>
      </dgm:t>
    </dgm:pt>
    <dgm:pt modelId="{9D56A871-CE7A-4922-AAF9-9D95A29D1039}" type="sibTrans" cxnId="{4E6E6427-5348-4ECF-99CC-46CA5F3BDA5F}">
      <dgm:prSet/>
      <dgm:spPr/>
      <dgm:t>
        <a:bodyPr/>
        <a:lstStyle/>
        <a:p>
          <a:endParaRPr lang="en-US"/>
        </a:p>
      </dgm:t>
    </dgm:pt>
    <dgm:pt modelId="{BEBB7508-5593-4665-86D9-67DC9EEDFE00}">
      <dgm:prSet phldrT="[Text]" phldr="1"/>
      <dgm:spPr/>
      <dgm:t>
        <a:bodyPr/>
        <a:lstStyle/>
        <a:p>
          <a:endParaRPr lang="en-US"/>
        </a:p>
      </dgm:t>
    </dgm:pt>
    <dgm:pt modelId="{C01D930E-241E-4B8F-9FFE-A12F23D4AE61}" type="parTrans" cxnId="{8AD44159-442C-4DEC-ACDC-2060DD6FE511}">
      <dgm:prSet/>
      <dgm:spPr/>
      <dgm:t>
        <a:bodyPr/>
        <a:lstStyle/>
        <a:p>
          <a:endParaRPr lang="en-US"/>
        </a:p>
      </dgm:t>
    </dgm:pt>
    <dgm:pt modelId="{8C2D30BC-9728-4727-AC9C-7DD1886B66DA}" type="sibTrans" cxnId="{8AD44159-442C-4DEC-ACDC-2060DD6FE511}">
      <dgm:prSet/>
      <dgm:spPr/>
      <dgm:t>
        <a:bodyPr/>
        <a:lstStyle/>
        <a:p>
          <a:endParaRPr lang="en-US"/>
        </a:p>
      </dgm:t>
    </dgm:pt>
    <dgm:pt modelId="{DC185536-47EC-480B-B419-24BC666B206E}">
      <dgm:prSet phldrT="[Text]" phldr="1"/>
      <dgm:spPr/>
      <dgm:t>
        <a:bodyPr/>
        <a:lstStyle/>
        <a:p>
          <a:endParaRPr lang="en-US"/>
        </a:p>
      </dgm:t>
    </dgm:pt>
    <dgm:pt modelId="{43B3845C-4A8E-4186-AC01-CB23C9CE3CE4}" type="parTrans" cxnId="{D6D3D766-AAF1-452B-B7A5-DE64D7EFBDAC}">
      <dgm:prSet/>
      <dgm:spPr/>
      <dgm:t>
        <a:bodyPr/>
        <a:lstStyle/>
        <a:p>
          <a:endParaRPr lang="en-US"/>
        </a:p>
      </dgm:t>
    </dgm:pt>
    <dgm:pt modelId="{FF327DB0-0FCC-45EC-A004-6349AB5E0A19}" type="sibTrans" cxnId="{D6D3D766-AAF1-452B-B7A5-DE64D7EFBDAC}">
      <dgm:prSet/>
      <dgm:spPr/>
      <dgm:t>
        <a:bodyPr/>
        <a:lstStyle/>
        <a:p>
          <a:endParaRPr lang="en-US"/>
        </a:p>
      </dgm:t>
    </dgm:pt>
    <dgm:pt modelId="{343B6168-99DB-4C0C-9BE7-E54D7B80C5AD}">
      <dgm:prSet phldrT="[Text]" phldr="1"/>
      <dgm:spPr/>
      <dgm:t>
        <a:bodyPr/>
        <a:lstStyle/>
        <a:p>
          <a:endParaRPr lang="en-US"/>
        </a:p>
      </dgm:t>
    </dgm:pt>
    <dgm:pt modelId="{6F98FC42-2370-4FD0-A627-0708511F7F32}" type="parTrans" cxnId="{3DFE3AE5-6DA5-4440-A66F-1437FD4DC5D4}">
      <dgm:prSet/>
      <dgm:spPr/>
      <dgm:t>
        <a:bodyPr/>
        <a:lstStyle/>
        <a:p>
          <a:endParaRPr lang="en-US"/>
        </a:p>
      </dgm:t>
    </dgm:pt>
    <dgm:pt modelId="{95FBDDB6-4174-4619-B543-81DEF6B7716A}" type="sibTrans" cxnId="{3DFE3AE5-6DA5-4440-A66F-1437FD4DC5D4}">
      <dgm:prSet/>
      <dgm:spPr/>
      <dgm:t>
        <a:bodyPr/>
        <a:lstStyle/>
        <a:p>
          <a:endParaRPr lang="en-US"/>
        </a:p>
      </dgm:t>
    </dgm:pt>
    <dgm:pt modelId="{AC73436A-3EE6-4AB1-8B81-F0B7414514C2}">
      <dgm:prSet phldrT="[Text]" phldr="1"/>
      <dgm:spPr/>
      <dgm:t>
        <a:bodyPr/>
        <a:lstStyle/>
        <a:p>
          <a:endParaRPr lang="en-US"/>
        </a:p>
      </dgm:t>
    </dgm:pt>
    <dgm:pt modelId="{67F09836-65ED-439A-8E55-BF0FF6A12BA6}" type="parTrans" cxnId="{667A6532-F93A-4FD0-BD4D-A1165020F36F}">
      <dgm:prSet/>
      <dgm:spPr/>
      <dgm:t>
        <a:bodyPr/>
        <a:lstStyle/>
        <a:p>
          <a:endParaRPr lang="en-US"/>
        </a:p>
      </dgm:t>
    </dgm:pt>
    <dgm:pt modelId="{6C19F97B-9D99-4777-817C-1695A372D4F1}" type="sibTrans" cxnId="{667A6532-F93A-4FD0-BD4D-A1165020F36F}">
      <dgm:prSet/>
      <dgm:spPr/>
      <dgm:t>
        <a:bodyPr/>
        <a:lstStyle/>
        <a:p>
          <a:endParaRPr lang="en-US"/>
        </a:p>
      </dgm:t>
    </dgm:pt>
    <dgm:pt modelId="{352A865C-AD96-4AB1-8A5C-397B7A7D9B07}">
      <dgm:prSet phldrT="[Text]" phldr="1"/>
      <dgm:spPr/>
      <dgm:t>
        <a:bodyPr/>
        <a:lstStyle/>
        <a:p>
          <a:endParaRPr lang="en-US"/>
        </a:p>
      </dgm:t>
    </dgm:pt>
    <dgm:pt modelId="{7EC1ADA9-9F6E-4AFC-AE86-4831D523AA38}" type="parTrans" cxnId="{464AEB83-A961-4BF3-980D-8DBCF9264695}">
      <dgm:prSet/>
      <dgm:spPr/>
      <dgm:t>
        <a:bodyPr/>
        <a:lstStyle/>
        <a:p>
          <a:endParaRPr lang="en-US"/>
        </a:p>
      </dgm:t>
    </dgm:pt>
    <dgm:pt modelId="{7473CF13-22F0-41AF-BD4E-305659448BE2}" type="sibTrans" cxnId="{464AEB83-A961-4BF3-980D-8DBCF9264695}">
      <dgm:prSet/>
      <dgm:spPr/>
      <dgm:t>
        <a:bodyPr/>
        <a:lstStyle/>
        <a:p>
          <a:endParaRPr lang="en-US"/>
        </a:p>
      </dgm:t>
    </dgm:pt>
    <dgm:pt modelId="{9C6F0069-43DC-402D-BD84-1006528FCE04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Субвенције </a:t>
          </a:r>
          <a:r>
            <a:rPr lang="sr-Cyrl-RS" dirty="0" smtClean="0">
              <a:solidFill>
                <a:schemeClr val="bg1"/>
              </a:solidFill>
            </a:rPr>
            <a:t>109.000.000 </a:t>
          </a:r>
          <a:r>
            <a:rPr lang="sr-Cyrl-RS" dirty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44D9A023-5F81-4677-8A1D-494A76B02F4A}" type="parTrans" cxnId="{A14346A8-4918-4300-9891-20568D283921}">
      <dgm:prSet/>
      <dgm:spPr/>
      <dgm:t>
        <a:bodyPr/>
        <a:lstStyle/>
        <a:p>
          <a:endParaRPr lang="en-US"/>
        </a:p>
      </dgm:t>
    </dgm:pt>
    <dgm:pt modelId="{9FF20664-3F6F-4415-8233-D443550F6854}" type="sibTrans" cxnId="{A14346A8-4918-4300-9891-20568D283921}">
      <dgm:prSet/>
      <dgm:spPr/>
      <dgm:t>
        <a:bodyPr/>
        <a:lstStyle/>
        <a:p>
          <a:endParaRPr lang="en-US"/>
        </a:p>
      </dgm:t>
    </dgm:pt>
    <dgm:pt modelId="{91651A17-950C-49EC-8C35-2517548AE9E6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Капитални издаци </a:t>
          </a:r>
          <a:r>
            <a:rPr lang="sr-Cyrl-RS" dirty="0" smtClean="0">
              <a:solidFill>
                <a:srgbClr val="FF0000"/>
              </a:solidFill>
            </a:rPr>
            <a:t>700.435.487</a:t>
          </a:r>
          <a:r>
            <a:rPr lang="sr-Cyrl-RS" dirty="0" smtClean="0">
              <a:solidFill>
                <a:schemeClr val="bg1"/>
              </a:solidFill>
            </a:rPr>
            <a:t> </a:t>
          </a:r>
          <a:r>
            <a:rPr lang="sr-Cyrl-RS" dirty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/>
        </a:p>
      </dgm:t>
    </dgm:pt>
    <dgm:pt modelId="{8962C693-DF60-43F6-9F43-7615C2E1439A}" type="sibTrans" cxnId="{E14E4EEE-087E-4E8C-92C7-D48A2C2A60C4}">
      <dgm:prSet/>
      <dgm:spPr/>
      <dgm:t>
        <a:bodyPr/>
        <a:lstStyle/>
        <a:p>
          <a:endParaRPr lang="en-US"/>
        </a:p>
      </dgm:t>
    </dgm:pt>
    <dgm:pt modelId="{3641F520-BAF8-4BA4-A826-44FA753A5F4E}">
      <dgm:prSet/>
      <dgm:spPr/>
      <dgm:t>
        <a:bodyPr/>
        <a:lstStyle/>
        <a:p>
          <a:endParaRPr lang="en-US" dirty="0"/>
        </a:p>
      </dgm:t>
    </dgm:pt>
    <dgm:pt modelId="{31D6B297-275C-4FAC-A07E-4467512471AD}" type="parTrans" cxnId="{D5A26C81-B5CA-4FF9-85ED-60967857EFA6}">
      <dgm:prSet/>
      <dgm:spPr/>
      <dgm:t>
        <a:bodyPr/>
        <a:lstStyle/>
        <a:p>
          <a:endParaRPr lang="en-US"/>
        </a:p>
      </dgm:t>
    </dgm:pt>
    <dgm:pt modelId="{53B82682-8E0C-4903-98EA-36CBB0B8A63B}" type="sibTrans" cxnId="{D5A26C81-B5CA-4FF9-85ED-60967857EFA6}">
      <dgm:prSet/>
      <dgm:spPr/>
      <dgm:t>
        <a:bodyPr/>
        <a:lstStyle/>
        <a:p>
          <a:endParaRPr lang="en-US"/>
        </a:p>
      </dgm:t>
    </dgm:pt>
    <dgm:pt modelId="{3BA9396D-1753-43D3-A703-A75A7C19204B}">
      <dgm:prSet/>
      <dgm:spPr/>
      <dgm:t>
        <a:bodyPr/>
        <a:lstStyle/>
        <a:p>
          <a:endParaRPr lang="en-US" dirty="0"/>
        </a:p>
      </dgm:t>
    </dgm:pt>
    <dgm:pt modelId="{FDC0F8DA-00AF-40CD-B616-B7AA7472101C}" type="parTrans" cxnId="{4A16358E-6F75-4AC0-B6E5-E26F15B1A750}">
      <dgm:prSet/>
      <dgm:spPr/>
      <dgm:t>
        <a:bodyPr/>
        <a:lstStyle/>
        <a:p>
          <a:endParaRPr lang="en-US"/>
        </a:p>
      </dgm:t>
    </dgm:pt>
    <dgm:pt modelId="{869210E2-CDFB-49E6-A3F9-D5A55D2018F0}" type="sibTrans" cxnId="{4A16358E-6F75-4AC0-B6E5-E26F15B1A750}">
      <dgm:prSet/>
      <dgm:spPr/>
      <dgm:t>
        <a:bodyPr/>
        <a:lstStyle/>
        <a:p>
          <a:endParaRPr lang="en-US"/>
        </a:p>
      </dgm:t>
    </dgm:pt>
    <dgm:pt modelId="{C64FD589-26EA-483C-BB5E-C8324A82EAF5}">
      <dgm:prSet/>
      <dgm:spPr/>
      <dgm:t>
        <a:bodyPr/>
        <a:lstStyle/>
        <a:p>
          <a:endParaRPr lang="en-US" dirty="0"/>
        </a:p>
      </dgm:t>
    </dgm:pt>
    <dgm:pt modelId="{1E312D33-14E1-4B2B-A210-2A735401CE1C}" type="parTrans" cxnId="{B6507D96-25C4-4121-9433-2A113978B784}">
      <dgm:prSet/>
      <dgm:spPr/>
      <dgm:t>
        <a:bodyPr/>
        <a:lstStyle/>
        <a:p>
          <a:endParaRPr lang="en-US"/>
        </a:p>
      </dgm:t>
    </dgm:pt>
    <dgm:pt modelId="{46E45D53-1277-4C97-8E3B-323B4EBF62F5}" type="sibTrans" cxnId="{B6507D96-25C4-4121-9433-2A113978B784}">
      <dgm:prSet/>
      <dgm:spPr/>
      <dgm:t>
        <a:bodyPr/>
        <a:lstStyle/>
        <a:p>
          <a:endParaRPr lang="en-US"/>
        </a:p>
      </dgm:t>
    </dgm:pt>
    <dgm:pt modelId="{4746DA87-483C-4B84-9A22-BC58F96CB23A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Расходи за запослене </a:t>
          </a:r>
          <a:r>
            <a:rPr lang="sr-Cyrl-RS" dirty="0" smtClean="0">
              <a:solidFill>
                <a:schemeClr val="tx1"/>
              </a:solidFill>
            </a:rPr>
            <a:t>612.191.841</a:t>
          </a:r>
          <a:r>
            <a:rPr lang="sr-Cyrl-RS" dirty="0" smtClean="0">
              <a:solidFill>
                <a:schemeClr val="bg1"/>
              </a:solidFill>
            </a:rPr>
            <a:t> </a:t>
          </a:r>
          <a:r>
            <a:rPr lang="sr-Cyrl-RS" dirty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/>
        </a:p>
      </dgm:t>
    </dgm:pt>
    <dgm:pt modelId="{DB95B0B9-5D2D-4D1A-A4F8-70F45A0E9738}" type="sibTrans" cxnId="{0F519843-417F-4196-AE51-1E900F71077B}">
      <dgm:prSet/>
      <dgm:spPr/>
      <dgm:t>
        <a:bodyPr/>
        <a:lstStyle/>
        <a:p>
          <a:endParaRPr lang="en-US"/>
        </a:p>
      </dgm:t>
    </dgm:pt>
    <dgm:pt modelId="{8329AE49-ECD5-4C13-B90F-CA83B6E6F994}">
      <dgm:prSet/>
      <dgm:spPr/>
      <dgm:t>
        <a:bodyPr/>
        <a:lstStyle/>
        <a:p>
          <a:r>
            <a:rPr lang="sr-Cyrl-RS" dirty="0" smtClean="0">
              <a:solidFill>
                <a:schemeClr val="bg1"/>
              </a:solidFill>
            </a:rPr>
            <a:t>Социјално осигурање и социјална заштита  </a:t>
          </a:r>
          <a:r>
            <a:rPr lang="sr-Cyrl-RS" dirty="0" smtClean="0">
              <a:solidFill>
                <a:schemeClr val="tx1"/>
              </a:solidFill>
            </a:rPr>
            <a:t>88.180.000 </a:t>
          </a:r>
          <a:r>
            <a:rPr lang="sr-Cyrl-RS" dirty="0" smtClean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/>
        </a:p>
      </dgm:t>
    </dgm:pt>
    <dgm:pt modelId="{9CB0C477-89B3-4058-B341-9FC9F0AB6BB2}" type="sibTrans" cxnId="{47BC94C2-46D4-453B-A292-6076A9F8EE3B}">
      <dgm:prSet/>
      <dgm:spPr/>
      <dgm:t>
        <a:bodyPr/>
        <a:lstStyle/>
        <a:p>
          <a:endParaRPr lang="en-US"/>
        </a:p>
      </dgm:t>
    </dgm:pt>
    <dgm:pt modelId="{3FA5C700-C8EE-4CAC-8DA0-0BA7CA952C72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Дотације и трансфери </a:t>
          </a:r>
          <a:r>
            <a:rPr lang="sr-Cyrl-RS" dirty="0" smtClean="0">
              <a:solidFill>
                <a:schemeClr val="tx1"/>
              </a:solidFill>
            </a:rPr>
            <a:t>289.770.000</a:t>
          </a:r>
          <a:r>
            <a:rPr lang="sr-Cyrl-RS" dirty="0" smtClean="0">
              <a:solidFill>
                <a:schemeClr val="bg1"/>
              </a:solidFill>
            </a:rPr>
            <a:t> </a:t>
          </a:r>
          <a:r>
            <a:rPr lang="sr-Cyrl-RS" dirty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/>
        </a:p>
      </dgm:t>
    </dgm:pt>
    <dgm:pt modelId="{61B610E5-4DC8-4394-A22C-5BBE6CDEE232}" type="sibTrans" cxnId="{3BA8FFD8-B6F3-4518-99B6-8F25F307CF52}">
      <dgm:prSet/>
      <dgm:spPr/>
      <dgm:t>
        <a:bodyPr/>
        <a:lstStyle/>
        <a:p>
          <a:endParaRPr lang="en-US"/>
        </a:p>
      </dgm:t>
    </dgm:pt>
    <dgm:pt modelId="{ED01A515-5448-4A3E-A2EC-575448D0F5AA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Остали расходи </a:t>
          </a:r>
          <a:r>
            <a:rPr lang="sr-Cyrl-RS" dirty="0" smtClean="0">
              <a:solidFill>
                <a:srgbClr val="FF0000"/>
              </a:solidFill>
            </a:rPr>
            <a:t>105.811.225 </a:t>
          </a:r>
          <a:r>
            <a:rPr lang="sr-Cyrl-RS" dirty="0" smtClean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3C8BC949-583D-42C4-9E18-497A2FA6C1D3}" type="parTrans" cxnId="{30638209-A4D1-4BFE-943D-C66C72DB50AF}">
      <dgm:prSet/>
      <dgm:spPr/>
      <dgm:t>
        <a:bodyPr/>
        <a:lstStyle/>
        <a:p>
          <a:endParaRPr lang="en-US"/>
        </a:p>
      </dgm:t>
    </dgm:pt>
    <dgm:pt modelId="{B658162B-CA61-458F-8F17-E18D499D4DE8}" type="sibTrans" cxnId="{30638209-A4D1-4BFE-943D-C66C72DB50AF}">
      <dgm:prSet/>
      <dgm:spPr/>
      <dgm:t>
        <a:bodyPr/>
        <a:lstStyle/>
        <a:p>
          <a:endParaRPr lang="en-US"/>
        </a:p>
      </dgm:t>
    </dgm:pt>
    <dgm:pt modelId="{AE26BF5A-34A6-4192-8BEA-D9ECFB941642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Средства резерве </a:t>
          </a:r>
          <a:r>
            <a:rPr lang="sr-Cyrl-RS" dirty="0" smtClean="0">
              <a:solidFill>
                <a:schemeClr val="bg1"/>
              </a:solidFill>
            </a:rPr>
            <a:t>18.000.000</a:t>
          </a:r>
          <a:endParaRPr lang="en-US" dirty="0">
            <a:solidFill>
              <a:schemeClr val="bg1"/>
            </a:solidFill>
          </a:endParaRPr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/>
        </a:p>
      </dgm:t>
    </dgm:pt>
    <dgm:pt modelId="{F67939D1-3ADF-4276-A6FA-0083CE5DA4FA}" type="sibTrans" cxnId="{C2BA2E7D-A4DC-497F-82AA-B05171512E7B}">
      <dgm:prSet/>
      <dgm:spPr/>
      <dgm:t>
        <a:bodyPr/>
        <a:lstStyle/>
        <a:p>
          <a:endParaRPr lang="en-US"/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9436B1-B652-4794-B4F4-4850647DACEB}" type="pres">
      <dgm:prSet presAssocID="{9ED1A3B2-A381-4201-823D-E4B4F944886D}" presName="centerShape" presStyleLbl="node0" presStyleIdx="0" presStyleCnt="1" custScaleX="131723" custScaleY="134986"/>
      <dgm:spPr/>
      <dgm:t>
        <a:bodyPr/>
        <a:lstStyle/>
        <a:p>
          <a:endParaRPr lang="en-US"/>
        </a:p>
      </dgm:t>
    </dgm:pt>
    <dgm:pt modelId="{73F305AC-CFDC-45B1-8AB8-6FABD1C99179}" type="pres">
      <dgm:prSet presAssocID="{A7091EAC-498C-4E8C-B46B-331B042A0C75}" presName="node" presStyleLbl="node1" presStyleIdx="0" presStyleCnt="8" custScaleX="141131" custScaleY="1409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0" presStyleCnt="8"/>
      <dgm:spPr/>
      <dgm:t>
        <a:bodyPr/>
        <a:lstStyle/>
        <a:p>
          <a:endParaRPr lang="en-US"/>
        </a:p>
      </dgm:t>
    </dgm:pt>
    <dgm:pt modelId="{A14630AA-C1BD-4A7E-B665-0A7C9B6C19C9}" type="pres">
      <dgm:prSet presAssocID="{3FA5C700-C8EE-4CAC-8DA0-0BA7CA952C72}" presName="node" presStyleLbl="node1" presStyleIdx="1" presStyleCnt="8" custScaleX="131953" custScaleY="129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74404-DEC3-43DE-B1B0-FCCBA45B0B53}" type="pres">
      <dgm:prSet presAssocID="{3FA5C700-C8EE-4CAC-8DA0-0BA7CA952C72}" presName="dummy" presStyleCnt="0"/>
      <dgm:spPr/>
    </dgm:pt>
    <dgm:pt modelId="{5D42F3FF-3AAD-4819-B004-ADDCB69227EB}" type="pres">
      <dgm:prSet presAssocID="{61B610E5-4DC8-4394-A22C-5BBE6CDEE232}" presName="sibTrans" presStyleLbl="sibTrans2D1" presStyleIdx="1" presStyleCnt="8"/>
      <dgm:spPr/>
      <dgm:t>
        <a:bodyPr/>
        <a:lstStyle/>
        <a:p>
          <a:endParaRPr lang="en-US"/>
        </a:p>
      </dgm:t>
    </dgm:pt>
    <dgm:pt modelId="{E43F7264-94BE-4E7E-8A98-A0D70BB3AF06}" type="pres">
      <dgm:prSet presAssocID="{4746DA87-483C-4B84-9A22-BC58F96CB23A}" presName="node" presStyleLbl="node1" presStyleIdx="2" presStyleCnt="8" custScaleX="121003" custScaleY="119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EF9CE-45BC-491C-9A74-72874D860E58}" type="pres">
      <dgm:prSet presAssocID="{4746DA87-483C-4B84-9A22-BC58F96CB23A}" presName="dummy" presStyleCnt="0"/>
      <dgm:spPr/>
    </dgm:pt>
    <dgm:pt modelId="{19B05264-FBF1-4254-AA6E-8DA1048C9EC5}" type="pres">
      <dgm:prSet presAssocID="{DB95B0B9-5D2D-4D1A-A4F8-70F45A0E9738}" presName="sibTrans" presStyleLbl="sibTrans2D1" presStyleIdx="2" presStyleCnt="8"/>
      <dgm:spPr/>
      <dgm:t>
        <a:bodyPr/>
        <a:lstStyle/>
        <a:p>
          <a:endParaRPr lang="en-US"/>
        </a:p>
      </dgm:t>
    </dgm:pt>
    <dgm:pt modelId="{115526CD-270E-4C52-A164-15F2B6F9FE39}" type="pres">
      <dgm:prSet presAssocID="{8329AE49-ECD5-4C13-B90F-CA83B6E6F994}" presName="node" presStyleLbl="node1" presStyleIdx="3" presStyleCnt="8" custScaleX="120594" custScaleY="116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2822E-2282-4D84-AEA3-97E5D7F5026E}" type="pres">
      <dgm:prSet presAssocID="{8329AE49-ECD5-4C13-B90F-CA83B6E6F994}" presName="dummy" presStyleCnt="0"/>
      <dgm:spPr/>
    </dgm:pt>
    <dgm:pt modelId="{1EBC4AA2-7966-4002-8CE2-7479E65C1C79}" type="pres">
      <dgm:prSet presAssocID="{9CB0C477-89B3-4058-B341-9FC9F0AB6BB2}" presName="sibTrans" presStyleLbl="sibTrans2D1" presStyleIdx="3" presStyleCnt="8"/>
      <dgm:spPr/>
      <dgm:t>
        <a:bodyPr/>
        <a:lstStyle/>
        <a:p>
          <a:endParaRPr lang="en-US"/>
        </a:p>
      </dgm:t>
    </dgm:pt>
    <dgm:pt modelId="{5101AD7C-EA94-402A-A388-0FD916639D60}" type="pres">
      <dgm:prSet presAssocID="{9C6F0069-43DC-402D-BD84-1006528FCE04}" presName="node" presStyleLbl="node1" presStyleIdx="4" presStyleCnt="8" custScaleX="117384" custScaleY="118966" custRadScaleRad="98874" custRadScaleInc="-5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96767-E761-4683-B475-54E34622C9C1}" type="pres">
      <dgm:prSet presAssocID="{9C6F0069-43DC-402D-BD84-1006528FCE04}" presName="dummy" presStyleCnt="0"/>
      <dgm:spPr/>
    </dgm:pt>
    <dgm:pt modelId="{FC9B55A0-D6BC-47A3-92D9-CF0D462CBA3E}" type="pres">
      <dgm:prSet presAssocID="{9FF20664-3F6F-4415-8233-D443550F6854}" presName="sibTrans" presStyleLbl="sibTrans2D1" presStyleIdx="4" presStyleCnt="8"/>
      <dgm:spPr/>
      <dgm:t>
        <a:bodyPr/>
        <a:lstStyle/>
        <a:p>
          <a:endParaRPr lang="en-US"/>
        </a:p>
      </dgm:t>
    </dgm:pt>
    <dgm:pt modelId="{D19ADD6D-9F0A-4766-B637-BB2D5495A9BB}" type="pres">
      <dgm:prSet presAssocID="{ED01A515-5448-4A3E-A2EC-575448D0F5AA}" presName="node" presStyleLbl="node1" presStyleIdx="5" presStyleCnt="8" custScaleX="113767" custScaleY="116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DB137-9ACF-4A5D-915D-C6DEF62C671A}" type="pres">
      <dgm:prSet presAssocID="{ED01A515-5448-4A3E-A2EC-575448D0F5AA}" presName="dummy" presStyleCnt="0"/>
      <dgm:spPr/>
    </dgm:pt>
    <dgm:pt modelId="{84EFD8D8-F116-4363-8F07-0BDD118D8287}" type="pres">
      <dgm:prSet presAssocID="{B658162B-CA61-458F-8F17-E18D499D4DE8}" presName="sibTrans" presStyleLbl="sibTrans2D1" presStyleIdx="5" presStyleCnt="8"/>
      <dgm:spPr/>
      <dgm:t>
        <a:bodyPr/>
        <a:lstStyle/>
        <a:p>
          <a:endParaRPr lang="en-US"/>
        </a:p>
      </dgm:t>
    </dgm:pt>
    <dgm:pt modelId="{4F05B281-B6DB-45BB-A427-1BF92AADC139}" type="pres">
      <dgm:prSet presAssocID="{AE26BF5A-34A6-4192-8BEA-D9ECFB941642}" presName="node" presStyleLbl="node1" presStyleIdx="6" presStyleCnt="8" custScaleX="112359" custScaleY="125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FE719-4F44-4DDA-B702-82A372856A51}" type="pres">
      <dgm:prSet presAssocID="{AE26BF5A-34A6-4192-8BEA-D9ECFB941642}" presName="dummy" presStyleCnt="0"/>
      <dgm:spPr/>
    </dgm:pt>
    <dgm:pt modelId="{C0575E5C-DEAA-49FF-9C6A-0DF4C03D040D}" type="pres">
      <dgm:prSet presAssocID="{F67939D1-3ADF-4276-A6FA-0083CE5DA4FA}" presName="sibTrans" presStyleLbl="sibTrans2D1" presStyleIdx="6" presStyleCnt="8"/>
      <dgm:spPr/>
      <dgm:t>
        <a:bodyPr/>
        <a:lstStyle/>
        <a:p>
          <a:endParaRPr lang="en-US"/>
        </a:p>
      </dgm:t>
    </dgm:pt>
    <dgm:pt modelId="{2D6C03BD-4023-431E-84F6-C080A9961C8A}" type="pres">
      <dgm:prSet presAssocID="{91651A17-950C-49EC-8C35-2517548AE9E6}" presName="node" presStyleLbl="node1" presStyleIdx="7" presStyleCnt="8" custScaleX="134628" custScaleY="131362" custRadScaleRad="93377" custRadScaleInc="-24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15B25BE7-B61F-4399-8DBB-F360C2BA96E5}" type="presOf" srcId="{686A1A37-AC61-4EC6-8398-59788F898E91}" destId="{44C62812-7B8C-4DB2-9C0D-14651D9AFC46}" srcOrd="0" destOrd="0" presId="urn:microsoft.com/office/officeart/2005/8/layout/radial6"/>
    <dgm:cxn modelId="{D5A26C81-B5CA-4FF9-85ED-60967857EFA6}" srcId="{B1BE2A8E-285E-4C69-9BFF-CE48B252AA50}" destId="{3641F520-BAF8-4BA4-A826-44FA753A5F4E}" srcOrd="3" destOrd="0" parTransId="{31D6B297-275C-4FAC-A07E-4467512471AD}" sibTransId="{53B82682-8E0C-4903-98EA-36CBB0B8A63B}"/>
    <dgm:cxn modelId="{A14346A8-4918-4300-9891-20568D283921}" srcId="{9ED1A3B2-A381-4201-823D-E4B4F944886D}" destId="{9C6F0069-43DC-402D-BD84-1006528FCE04}" srcOrd="4" destOrd="0" parTransId="{44D9A023-5F81-4677-8A1D-494A76B02F4A}" sibTransId="{9FF20664-3F6F-4415-8233-D443550F6854}"/>
    <dgm:cxn modelId="{BD8B088F-38DD-4C61-9C7F-39D38AF469D9}" type="presOf" srcId="{DB95B0B9-5D2D-4D1A-A4F8-70F45A0E9738}" destId="{19B05264-FBF1-4254-AA6E-8DA1048C9EC5}" srcOrd="0" destOrd="0" presId="urn:microsoft.com/office/officeart/2005/8/layout/radial6"/>
    <dgm:cxn modelId="{57289D19-F335-4D68-AC7E-5582D07598B2}" type="presOf" srcId="{9FF20664-3F6F-4415-8233-D443550F6854}" destId="{FC9B55A0-D6BC-47A3-92D9-CF0D462CBA3E}" srcOrd="0" destOrd="0" presId="urn:microsoft.com/office/officeart/2005/8/layout/radial6"/>
    <dgm:cxn modelId="{5EC1D513-D8D4-45F0-8AFD-7633B3DF7A52}" type="presOf" srcId="{4746DA87-483C-4B84-9A22-BC58F96CB23A}" destId="{E43F7264-94BE-4E7E-8A98-A0D70BB3AF06}" srcOrd="0" destOrd="0" presId="urn:microsoft.com/office/officeart/2005/8/layout/radial6"/>
    <dgm:cxn modelId="{6AD463C1-088C-44BE-8C34-750F20CE8DA0}" type="presOf" srcId="{3FA5C700-C8EE-4CAC-8DA0-0BA7CA952C72}" destId="{A14630AA-C1BD-4A7E-B665-0A7C9B6C19C9}" srcOrd="0" destOrd="0" presId="urn:microsoft.com/office/officeart/2005/8/layout/radial6"/>
    <dgm:cxn modelId="{0BB795E9-FFF1-4A2D-878C-FAE1C6BDCC87}" type="presOf" srcId="{9C6F0069-43DC-402D-BD84-1006528FCE04}" destId="{5101AD7C-EA94-402A-A388-0FD916639D60}" srcOrd="0" destOrd="0" presId="urn:microsoft.com/office/officeart/2005/8/layout/radial6"/>
    <dgm:cxn modelId="{30638209-A4D1-4BFE-943D-C66C72DB50AF}" srcId="{9ED1A3B2-A381-4201-823D-E4B4F944886D}" destId="{ED01A515-5448-4A3E-A2EC-575448D0F5AA}" srcOrd="5" destOrd="0" parTransId="{3C8BC949-583D-42C4-9E18-497A2FA6C1D3}" sibTransId="{B658162B-CA61-458F-8F17-E18D499D4DE8}"/>
    <dgm:cxn modelId="{8AD44159-442C-4DEC-ACDC-2060DD6FE511}" srcId="{7D1C9009-9B60-4C15-8E3B-F949FAB90776}" destId="{BEBB7508-5593-4665-86D9-67DC9EEDFE00}" srcOrd="0" destOrd="0" parTransId="{C01D930E-241E-4B8F-9FFE-A12F23D4AE61}" sibTransId="{8C2D30BC-9728-4727-AC9C-7DD1886B66DA}"/>
    <dgm:cxn modelId="{47BC94C2-46D4-453B-A292-6076A9F8EE3B}" srcId="{9ED1A3B2-A381-4201-823D-E4B4F944886D}" destId="{8329AE49-ECD5-4C13-B90F-CA83B6E6F994}" srcOrd="3" destOrd="0" parTransId="{6A3537F1-6C7A-4D5E-9BC9-14D14BE7BA95}" sibTransId="{9CB0C477-89B3-4058-B341-9FC9F0AB6BB2}"/>
    <dgm:cxn modelId="{5C9EFB21-D730-469F-BCC2-6ADA252CF713}" type="presOf" srcId="{B658162B-CA61-458F-8F17-E18D499D4DE8}" destId="{84EFD8D8-F116-4363-8F07-0BDD118D8287}" srcOrd="0" destOrd="0" presId="urn:microsoft.com/office/officeart/2005/8/layout/radial6"/>
    <dgm:cxn modelId="{667A6532-F93A-4FD0-BD4D-A1165020F36F}" srcId="{343B6168-99DB-4C0C-9BE7-E54D7B80C5AD}" destId="{AC73436A-3EE6-4AB1-8B81-F0B7414514C2}" srcOrd="0" destOrd="0" parTransId="{67F09836-65ED-439A-8E55-BF0FF6A12BA6}" sibTransId="{6C19F97B-9D99-4777-817C-1695A372D4F1}"/>
    <dgm:cxn modelId="{D6D3D766-AAF1-452B-B7A5-DE64D7EFBDAC}" srcId="{7D1C9009-9B60-4C15-8E3B-F949FAB90776}" destId="{DC185536-47EC-480B-B419-24BC666B206E}" srcOrd="1" destOrd="0" parTransId="{43B3845C-4A8E-4186-AC01-CB23C9CE3CE4}" sibTransId="{FF327DB0-0FCC-45EC-A004-6349AB5E0A19}"/>
    <dgm:cxn modelId="{65DC7EE8-791F-4453-AEE4-351692992E5F}" type="presOf" srcId="{B1BE2A8E-285E-4C69-9BFF-CE48B252AA50}" destId="{F4B68BA8-694B-4B7F-8215-68903FFCD2D7}" srcOrd="0" destOrd="0" presId="urn:microsoft.com/office/officeart/2005/8/layout/radial6"/>
    <dgm:cxn modelId="{D9AC742A-917E-4818-8C2B-93B8B4D0D262}" type="presOf" srcId="{AE26BF5A-34A6-4192-8BEA-D9ECFB941642}" destId="{4F05B281-B6DB-45BB-A427-1BF92AADC139}" srcOrd="0" destOrd="0" presId="urn:microsoft.com/office/officeart/2005/8/layout/radial6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4A16358E-6F75-4AC0-B6E5-E26F15B1A750}" srcId="{B1BE2A8E-285E-4C69-9BFF-CE48B252AA50}" destId="{3BA9396D-1753-43D3-A703-A75A7C19204B}" srcOrd="1" destOrd="0" parTransId="{FDC0F8DA-00AF-40CD-B616-B7AA7472101C}" sibTransId="{869210E2-CDFB-49E6-A3F9-D5A55D2018F0}"/>
    <dgm:cxn modelId="{4E6E6427-5348-4ECF-99CC-46CA5F3BDA5F}" srcId="{B1BE2A8E-285E-4C69-9BFF-CE48B252AA50}" destId="{7D1C9009-9B60-4C15-8E3B-F949FAB90776}" srcOrd="4" destOrd="0" parTransId="{E75197AC-E7B0-4C26-9D1F-47E47BE7CCEF}" sibTransId="{9D56A871-CE7A-4922-AAF9-9D95A29D1039}"/>
    <dgm:cxn modelId="{464AEB83-A961-4BF3-980D-8DBCF9264695}" srcId="{343B6168-99DB-4C0C-9BE7-E54D7B80C5AD}" destId="{352A865C-AD96-4AB1-8A5C-397B7A7D9B07}" srcOrd="1" destOrd="0" parTransId="{7EC1ADA9-9F6E-4AFC-AE86-4831D523AA38}" sibTransId="{7473CF13-22F0-41AF-BD4E-305659448BE2}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3EF3403C-A42B-483C-89B0-BC54F70E5592}" type="presOf" srcId="{9ED1A3B2-A381-4201-823D-E4B4F944886D}" destId="{E59436B1-B652-4794-B4F4-4850647DACEB}" srcOrd="0" destOrd="0" presId="urn:microsoft.com/office/officeart/2005/8/layout/radial6"/>
    <dgm:cxn modelId="{C11E6F22-FD2F-49D2-BD48-3542B5EC8C51}" type="presOf" srcId="{F67939D1-3ADF-4276-A6FA-0083CE5DA4FA}" destId="{C0575E5C-DEAA-49FF-9C6A-0DF4C03D040D}" srcOrd="0" destOrd="0" presId="urn:microsoft.com/office/officeart/2005/8/layout/radial6"/>
    <dgm:cxn modelId="{DA7610CE-0D19-48FA-ADF1-4992EAE53341}" type="presOf" srcId="{9CB0C477-89B3-4058-B341-9FC9F0AB6BB2}" destId="{1EBC4AA2-7966-4002-8CE2-7479E65C1C79}" srcOrd="0" destOrd="0" presId="urn:microsoft.com/office/officeart/2005/8/layout/radial6"/>
    <dgm:cxn modelId="{0F519843-417F-4196-AE51-1E900F71077B}" srcId="{9ED1A3B2-A381-4201-823D-E4B4F944886D}" destId="{4746DA87-483C-4B84-9A22-BC58F96CB23A}" srcOrd="2" destOrd="0" parTransId="{8A92D324-8EB2-4984-ADCB-62EACF9FECFF}" sibTransId="{DB95B0B9-5D2D-4D1A-A4F8-70F45A0E9738}"/>
    <dgm:cxn modelId="{E14E4EEE-087E-4E8C-92C7-D48A2C2A60C4}" srcId="{9ED1A3B2-A381-4201-823D-E4B4F944886D}" destId="{91651A17-950C-49EC-8C35-2517548AE9E6}" srcOrd="7" destOrd="0" parTransId="{842A79D3-4827-4424-A76D-539154392405}" sibTransId="{8962C693-DF60-43F6-9F43-7615C2E1439A}"/>
    <dgm:cxn modelId="{4E693A1F-A818-494A-9191-6DDA96FF0598}" type="presOf" srcId="{A7091EAC-498C-4E8C-B46B-331B042A0C75}" destId="{73F305AC-CFDC-45B1-8AB8-6FABD1C99179}" srcOrd="0" destOrd="0" presId="urn:microsoft.com/office/officeart/2005/8/layout/radial6"/>
    <dgm:cxn modelId="{79367CFA-29E9-494C-A699-58E7C53282C6}" type="presOf" srcId="{61B610E5-4DC8-4394-A22C-5BBE6CDEE232}" destId="{5D42F3FF-3AAD-4819-B004-ADDCB69227EB}" srcOrd="0" destOrd="0" presId="urn:microsoft.com/office/officeart/2005/8/layout/radial6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FCCD6129-1EC0-448C-BF7A-51C6647345E8}" type="presOf" srcId="{ED01A515-5448-4A3E-A2EC-575448D0F5AA}" destId="{D19ADD6D-9F0A-4766-B637-BB2D5495A9BB}" srcOrd="0" destOrd="0" presId="urn:microsoft.com/office/officeart/2005/8/layout/radial6"/>
    <dgm:cxn modelId="{3E3F65F0-4760-477C-86B5-CB390EDD29DB}" type="presOf" srcId="{8962C693-DF60-43F6-9F43-7615C2E1439A}" destId="{7C884431-F906-455C-AAF5-4FBEC1E13C27}" srcOrd="0" destOrd="0" presId="urn:microsoft.com/office/officeart/2005/8/layout/radial6"/>
    <dgm:cxn modelId="{B6507D96-25C4-4121-9433-2A113978B784}" srcId="{B1BE2A8E-285E-4C69-9BFF-CE48B252AA50}" destId="{C64FD589-26EA-483C-BB5E-C8324A82EAF5}" srcOrd="2" destOrd="0" parTransId="{1E312D33-14E1-4B2B-A210-2A735401CE1C}" sibTransId="{46E45D53-1277-4C97-8E3B-323B4EBF62F5}"/>
    <dgm:cxn modelId="{9CBCBA83-8BC0-4D9D-8F59-4CE72862435A}" type="presOf" srcId="{91651A17-950C-49EC-8C35-2517548AE9E6}" destId="{2D6C03BD-4023-431E-84F6-C080A9961C8A}" srcOrd="0" destOrd="0" presId="urn:microsoft.com/office/officeart/2005/8/layout/radial6"/>
    <dgm:cxn modelId="{AF333ABE-6D5B-4845-91C6-0C3A13CCB688}" type="presOf" srcId="{8329AE49-ECD5-4C13-B90F-CA83B6E6F994}" destId="{115526CD-270E-4C52-A164-15F2B6F9FE39}" srcOrd="0" destOrd="0" presId="urn:microsoft.com/office/officeart/2005/8/layout/radial6"/>
    <dgm:cxn modelId="{3DFE3AE5-6DA5-4440-A66F-1437FD4DC5D4}" srcId="{B1BE2A8E-285E-4C69-9BFF-CE48B252AA50}" destId="{343B6168-99DB-4C0C-9BE7-E54D7B80C5AD}" srcOrd="5" destOrd="0" parTransId="{6F98FC42-2370-4FD0-A627-0708511F7F32}" sibTransId="{95FBDDB6-4174-4619-B543-81DEF6B7716A}"/>
    <dgm:cxn modelId="{C2BA2E7D-A4DC-497F-82AA-B05171512E7B}" srcId="{9ED1A3B2-A381-4201-823D-E4B4F944886D}" destId="{AE26BF5A-34A6-4192-8BEA-D9ECFB941642}" srcOrd="6" destOrd="0" parTransId="{053AEA0B-0F73-4DAC-9295-FCA55D0C5C5A}" sibTransId="{F67939D1-3ADF-4276-A6FA-0083CE5DA4FA}"/>
    <dgm:cxn modelId="{D556896D-64B6-4407-9D72-65AD81369266}" type="presParOf" srcId="{F4B68BA8-694B-4B7F-8215-68903FFCD2D7}" destId="{E59436B1-B652-4794-B4F4-4850647DACEB}" srcOrd="0" destOrd="0" presId="urn:microsoft.com/office/officeart/2005/8/layout/radial6"/>
    <dgm:cxn modelId="{968B3330-4EC7-4038-9A79-3DB0A8717D55}" type="presParOf" srcId="{F4B68BA8-694B-4B7F-8215-68903FFCD2D7}" destId="{73F305AC-CFDC-45B1-8AB8-6FABD1C99179}" srcOrd="1" destOrd="0" presId="urn:microsoft.com/office/officeart/2005/8/layout/radial6"/>
    <dgm:cxn modelId="{083B0CD6-7D88-48FE-AFF8-2770061EF1B9}" type="presParOf" srcId="{F4B68BA8-694B-4B7F-8215-68903FFCD2D7}" destId="{DA491651-56D0-404C-82B0-25ACBF882A98}" srcOrd="2" destOrd="0" presId="urn:microsoft.com/office/officeart/2005/8/layout/radial6"/>
    <dgm:cxn modelId="{16D38BD4-C749-43E9-9B4D-823F3BABD9FB}" type="presParOf" srcId="{F4B68BA8-694B-4B7F-8215-68903FFCD2D7}" destId="{44C62812-7B8C-4DB2-9C0D-14651D9AFC46}" srcOrd="3" destOrd="0" presId="urn:microsoft.com/office/officeart/2005/8/layout/radial6"/>
    <dgm:cxn modelId="{260041D7-6D0A-428E-8B93-851C50B7B7FF}" type="presParOf" srcId="{F4B68BA8-694B-4B7F-8215-68903FFCD2D7}" destId="{A14630AA-C1BD-4A7E-B665-0A7C9B6C19C9}" srcOrd="4" destOrd="0" presId="urn:microsoft.com/office/officeart/2005/8/layout/radial6"/>
    <dgm:cxn modelId="{0CF0692D-2CC1-4A7C-9D34-EF2560B3E5F1}" type="presParOf" srcId="{F4B68BA8-694B-4B7F-8215-68903FFCD2D7}" destId="{B3474404-DEC3-43DE-B1B0-FCCBA45B0B53}" srcOrd="5" destOrd="0" presId="urn:microsoft.com/office/officeart/2005/8/layout/radial6"/>
    <dgm:cxn modelId="{AF9F521A-6219-4917-9E1D-59F3BF42F08F}" type="presParOf" srcId="{F4B68BA8-694B-4B7F-8215-68903FFCD2D7}" destId="{5D42F3FF-3AAD-4819-B004-ADDCB69227EB}" srcOrd="6" destOrd="0" presId="urn:microsoft.com/office/officeart/2005/8/layout/radial6"/>
    <dgm:cxn modelId="{FEBE1266-ACDB-43EC-B9AF-A927FC3322F9}" type="presParOf" srcId="{F4B68BA8-694B-4B7F-8215-68903FFCD2D7}" destId="{E43F7264-94BE-4E7E-8A98-A0D70BB3AF06}" srcOrd="7" destOrd="0" presId="urn:microsoft.com/office/officeart/2005/8/layout/radial6"/>
    <dgm:cxn modelId="{DF58FAA5-9051-47B7-9B31-61C6C5137AE0}" type="presParOf" srcId="{F4B68BA8-694B-4B7F-8215-68903FFCD2D7}" destId="{931EF9CE-45BC-491C-9A74-72874D860E58}" srcOrd="8" destOrd="0" presId="urn:microsoft.com/office/officeart/2005/8/layout/radial6"/>
    <dgm:cxn modelId="{8F9F5FD1-5694-48A5-BB25-459151FF677D}" type="presParOf" srcId="{F4B68BA8-694B-4B7F-8215-68903FFCD2D7}" destId="{19B05264-FBF1-4254-AA6E-8DA1048C9EC5}" srcOrd="9" destOrd="0" presId="urn:microsoft.com/office/officeart/2005/8/layout/radial6"/>
    <dgm:cxn modelId="{72A42ED5-3446-4DE8-A4D3-148A0A30BDBF}" type="presParOf" srcId="{F4B68BA8-694B-4B7F-8215-68903FFCD2D7}" destId="{115526CD-270E-4C52-A164-15F2B6F9FE39}" srcOrd="10" destOrd="0" presId="urn:microsoft.com/office/officeart/2005/8/layout/radial6"/>
    <dgm:cxn modelId="{F5160239-523C-416B-B3F0-76F9EFD3254F}" type="presParOf" srcId="{F4B68BA8-694B-4B7F-8215-68903FFCD2D7}" destId="{E442822E-2282-4D84-AEA3-97E5D7F5026E}" srcOrd="11" destOrd="0" presId="urn:microsoft.com/office/officeart/2005/8/layout/radial6"/>
    <dgm:cxn modelId="{5959F9D9-A684-41D8-BEE2-DE8852492309}" type="presParOf" srcId="{F4B68BA8-694B-4B7F-8215-68903FFCD2D7}" destId="{1EBC4AA2-7966-4002-8CE2-7479E65C1C79}" srcOrd="12" destOrd="0" presId="urn:microsoft.com/office/officeart/2005/8/layout/radial6"/>
    <dgm:cxn modelId="{0657E8C1-01D7-4CC0-B548-C8E5739E41EB}" type="presParOf" srcId="{F4B68BA8-694B-4B7F-8215-68903FFCD2D7}" destId="{5101AD7C-EA94-402A-A388-0FD916639D60}" srcOrd="13" destOrd="0" presId="urn:microsoft.com/office/officeart/2005/8/layout/radial6"/>
    <dgm:cxn modelId="{0DE83748-214B-4394-AFCC-50F73128CA7F}" type="presParOf" srcId="{F4B68BA8-694B-4B7F-8215-68903FFCD2D7}" destId="{97296767-E761-4683-B475-54E34622C9C1}" srcOrd="14" destOrd="0" presId="urn:microsoft.com/office/officeart/2005/8/layout/radial6"/>
    <dgm:cxn modelId="{6FAD0287-3642-4BC3-838C-432047BEF64F}" type="presParOf" srcId="{F4B68BA8-694B-4B7F-8215-68903FFCD2D7}" destId="{FC9B55A0-D6BC-47A3-92D9-CF0D462CBA3E}" srcOrd="15" destOrd="0" presId="urn:microsoft.com/office/officeart/2005/8/layout/radial6"/>
    <dgm:cxn modelId="{85324FF1-B5A8-42C3-9CD8-B8F3A7B41DAF}" type="presParOf" srcId="{F4B68BA8-694B-4B7F-8215-68903FFCD2D7}" destId="{D19ADD6D-9F0A-4766-B637-BB2D5495A9BB}" srcOrd="16" destOrd="0" presId="urn:microsoft.com/office/officeart/2005/8/layout/radial6"/>
    <dgm:cxn modelId="{363F0F02-6E41-404E-B2E5-4890434DECC7}" type="presParOf" srcId="{F4B68BA8-694B-4B7F-8215-68903FFCD2D7}" destId="{CB9DB137-9ACF-4A5D-915D-C6DEF62C671A}" srcOrd="17" destOrd="0" presId="urn:microsoft.com/office/officeart/2005/8/layout/radial6"/>
    <dgm:cxn modelId="{C75A112C-7212-4B80-9DA4-CA7F2DD70EB5}" type="presParOf" srcId="{F4B68BA8-694B-4B7F-8215-68903FFCD2D7}" destId="{84EFD8D8-F116-4363-8F07-0BDD118D8287}" srcOrd="18" destOrd="0" presId="urn:microsoft.com/office/officeart/2005/8/layout/radial6"/>
    <dgm:cxn modelId="{F93707E6-5B1F-4F40-A3A3-B884267CE7F5}" type="presParOf" srcId="{F4B68BA8-694B-4B7F-8215-68903FFCD2D7}" destId="{4F05B281-B6DB-45BB-A427-1BF92AADC139}" srcOrd="19" destOrd="0" presId="urn:microsoft.com/office/officeart/2005/8/layout/radial6"/>
    <dgm:cxn modelId="{3D4ADB0D-3A32-46EB-993B-C2B89385D5E3}" type="presParOf" srcId="{F4B68BA8-694B-4B7F-8215-68903FFCD2D7}" destId="{FEDFE719-4F44-4DDA-B702-82A372856A51}" srcOrd="20" destOrd="0" presId="urn:microsoft.com/office/officeart/2005/8/layout/radial6"/>
    <dgm:cxn modelId="{EBDDFBD5-050A-401C-B541-60C312E8BADC}" type="presParOf" srcId="{F4B68BA8-694B-4B7F-8215-68903FFCD2D7}" destId="{C0575E5C-DEAA-49FF-9C6A-0DF4C03D040D}" srcOrd="21" destOrd="0" presId="urn:microsoft.com/office/officeart/2005/8/layout/radial6"/>
    <dgm:cxn modelId="{FD35A212-0E1F-4819-BF1F-B29719BECB43}" type="presParOf" srcId="{F4B68BA8-694B-4B7F-8215-68903FFCD2D7}" destId="{2D6C03BD-4023-431E-84F6-C080A9961C8A}" srcOrd="22" destOrd="0" presId="urn:microsoft.com/office/officeart/2005/8/layout/radial6"/>
    <dgm:cxn modelId="{BC555FE2-565F-4CC2-844D-BACDB94E3D46}" type="presParOf" srcId="{F4B68BA8-694B-4B7F-8215-68903FFCD2D7}" destId="{2578787D-F4B0-463A-AA6F-94706894BC8C}" srcOrd="23" destOrd="0" presId="urn:microsoft.com/office/officeart/2005/8/layout/radial6"/>
    <dgm:cxn modelId="{6F30A1FC-C56F-4DA2-B79C-F00209C57B2B}" type="presParOf" srcId="{F4B68BA8-694B-4B7F-8215-68903FFCD2D7}" destId="{7C884431-F906-455C-AAF5-4FBEC1E13C27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269767" y="266763"/>
          <a:ext cx="3277819" cy="327774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Градске управе</a:t>
          </a:r>
          <a:endParaRPr lang="sr-Cyrl-RS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Градоначелник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Градско веће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Скупштина града</a:t>
          </a:r>
          <a:endParaRPr lang="en-US" sz="1600" kern="1200" dirty="0"/>
        </a:p>
      </dsp:txBody>
      <dsp:txXfrm>
        <a:off x="1749792" y="746778"/>
        <a:ext cx="2317769" cy="2317718"/>
      </dsp:txXfrm>
    </dsp:sp>
    <dsp:sp modelId="{6AE34D3E-FD5D-4402-89AF-BF559D3EC92D}">
      <dsp:nvSpPr>
        <dsp:cNvPr id="0" name=""/>
        <dsp:cNvSpPr/>
      </dsp:nvSpPr>
      <dsp:spPr>
        <a:xfrm>
          <a:off x="3140020" y="117427"/>
          <a:ext cx="364540" cy="36453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276826" y="3300978"/>
          <a:ext cx="263956" cy="264211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4758508" y="1597009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3495417" y="3582038"/>
          <a:ext cx="364540" cy="36453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351807" y="635510"/>
          <a:ext cx="263956" cy="26421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519703" y="2146874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-120061" y="656851"/>
          <a:ext cx="2063988" cy="173519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 smtClean="0">
              <a:solidFill>
                <a:schemeClr val="accent1">
                  <a:lumMod val="75000"/>
                </a:schemeClr>
              </a:solidFill>
            </a:rPr>
            <a:t>Туристичке </a:t>
          </a: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организација </a:t>
          </a:r>
          <a:endParaRPr lang="sr-Cyrl-RS" sz="1100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 smtClean="0">
              <a:solidFill>
                <a:schemeClr val="accent1">
                  <a:lumMod val="75000"/>
                </a:schemeClr>
              </a:solidFill>
            </a:rPr>
            <a:t>РЦУ</a:t>
          </a:r>
          <a:endParaRPr lang="sr-Cyrl-RS" sz="1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82203" y="910964"/>
        <a:ext cx="1459460" cy="1226965"/>
      </dsp:txXfrm>
    </dsp:sp>
    <dsp:sp modelId="{D4397D2C-6DDE-4A42-9855-5F94ADD7F1F8}">
      <dsp:nvSpPr>
        <dsp:cNvPr id="0" name=""/>
        <dsp:cNvSpPr/>
      </dsp:nvSpPr>
      <dsp:spPr>
        <a:xfrm>
          <a:off x="2771212" y="646997"/>
          <a:ext cx="364540" cy="364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370607" y="2581099"/>
          <a:ext cx="658977" cy="658995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4883476" y="231535"/>
          <a:ext cx="1332585" cy="133215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Основне школе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Средње </a:t>
          </a:r>
          <a:r>
            <a:rPr lang="sr-Cyrl-RS" sz="1200" kern="1200" dirty="0" smtClean="0"/>
            <a:t>школе</a:t>
          </a:r>
          <a:endParaRPr lang="sr-Cyrl-RS" sz="1200" kern="1200" dirty="0"/>
        </a:p>
      </dsp:txBody>
      <dsp:txXfrm>
        <a:off x="5078629" y="426625"/>
        <a:ext cx="942279" cy="941979"/>
      </dsp:txXfrm>
    </dsp:sp>
    <dsp:sp modelId="{4ABBCF6F-E7DA-4CE7-A2F5-6DD06BFAA1FA}">
      <dsp:nvSpPr>
        <dsp:cNvPr id="0" name=""/>
        <dsp:cNvSpPr/>
      </dsp:nvSpPr>
      <dsp:spPr>
        <a:xfrm>
          <a:off x="4289116" y="1151296"/>
          <a:ext cx="364540" cy="36453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120061" y="3365308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2752314" y="2989286"/>
          <a:ext cx="263956" cy="26421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6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6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6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6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Закони и прописи: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финансирању локалне самоуправе,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буџетском систему,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локалној самоуправи, 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Упутство Министарства финансија за припрему одлуке о буџету за </a:t>
          </a:r>
          <a:r>
            <a:rPr lang="sr-Cyrl-RS" sz="1400" kern="1200" dirty="0" smtClean="0"/>
            <a:t>2019. </a:t>
          </a:r>
          <a:r>
            <a:rPr lang="sr-Cyrl-RS" sz="1400" kern="1200" dirty="0"/>
            <a:t>годину и др.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Стратегија развоја</a:t>
          </a:r>
          <a:endParaRPr lang="sr-Latn-RS" sz="1400" kern="120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Акциони планови за поједине области</a:t>
          </a:r>
          <a:endParaRPr lang="en-US" sz="1400" kern="1200" dirty="0"/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Започети пројекти из ранијих година</a:t>
          </a:r>
          <a:endParaRPr lang="en-US" sz="1400" kern="1200" dirty="0"/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2399061" y="4130482"/>
        <a:ext cx="4921313" cy="393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22" y="291398"/>
          <a:ext cx="1257113" cy="125711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Средства из буџета града </a:t>
          </a:r>
          <a:r>
            <a:rPr lang="sr-Cyrl-RS" sz="1100" kern="1200" dirty="0" smtClean="0">
              <a:solidFill>
                <a:srgbClr val="FF0000"/>
              </a:solidFill>
            </a:rPr>
            <a:t>2.632.000.000</a:t>
          </a:r>
          <a:endParaRPr lang="en-US" sz="1100" kern="1200" dirty="0">
            <a:solidFill>
              <a:srgbClr val="FF0000"/>
            </a:solidFill>
          </a:endParaRPr>
        </a:p>
      </dsp:txBody>
      <dsp:txXfrm>
        <a:off x="184122" y="475498"/>
        <a:ext cx="888913" cy="888913"/>
      </dsp:txXfrm>
    </dsp:sp>
    <dsp:sp modelId="{98F3E7AB-6934-48FA-B82F-FBEAF1B2375D}">
      <dsp:nvSpPr>
        <dsp:cNvPr id="0" name=""/>
        <dsp:cNvSpPr/>
      </dsp:nvSpPr>
      <dsp:spPr>
        <a:xfrm>
          <a:off x="1359213" y="555392"/>
          <a:ext cx="729125" cy="729125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455859" y="834209"/>
        <a:ext cx="535833" cy="171491"/>
      </dsp:txXfrm>
    </dsp:sp>
    <dsp:sp modelId="{2F60A798-586E-4E47-B649-25F047F36835}">
      <dsp:nvSpPr>
        <dsp:cNvPr id="0" name=""/>
        <dsp:cNvSpPr/>
      </dsp:nvSpPr>
      <dsp:spPr>
        <a:xfrm>
          <a:off x="2190417" y="291398"/>
          <a:ext cx="1257113" cy="1257113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Пренета средства из ранијих </a:t>
          </a:r>
          <a:r>
            <a:rPr lang="sr-Cyrl-RS" sz="1100" kern="1200" dirty="0" smtClean="0"/>
            <a:t>година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 smtClean="0">
              <a:solidFill>
                <a:srgbClr val="FF0000"/>
              </a:solidFill>
            </a:rPr>
            <a:t>150.000.000</a:t>
          </a:r>
          <a:endParaRPr lang="en-US" sz="1100" kern="1200" dirty="0">
            <a:solidFill>
              <a:srgbClr val="FF0000"/>
            </a:solidFill>
          </a:endParaRPr>
        </a:p>
      </dsp:txBody>
      <dsp:txXfrm>
        <a:off x="2374517" y="475498"/>
        <a:ext cx="888913" cy="888913"/>
      </dsp:txXfrm>
    </dsp:sp>
    <dsp:sp modelId="{41F09F99-3DCC-47E4-9188-F7D103A1F6E3}">
      <dsp:nvSpPr>
        <dsp:cNvPr id="0" name=""/>
        <dsp:cNvSpPr/>
      </dsp:nvSpPr>
      <dsp:spPr>
        <a:xfrm>
          <a:off x="3549608" y="555392"/>
          <a:ext cx="729125" cy="729125"/>
        </a:xfrm>
        <a:prstGeom prst="mathPlus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646254" y="834209"/>
        <a:ext cx="535833" cy="171491"/>
      </dsp:txXfrm>
    </dsp:sp>
    <dsp:sp modelId="{6C1FFF0F-B1A4-4C41-B9D3-30452A0DFA4B}">
      <dsp:nvSpPr>
        <dsp:cNvPr id="0" name=""/>
        <dsp:cNvSpPr/>
      </dsp:nvSpPr>
      <dsp:spPr>
        <a:xfrm>
          <a:off x="4380812" y="313549"/>
          <a:ext cx="1208274" cy="1212812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>
              <a:solidFill>
                <a:schemeClr val="bg1"/>
              </a:solidFill>
            </a:rPr>
            <a:t>Средства из осталих извора </a:t>
          </a:r>
          <a:r>
            <a:rPr lang="sr-Cyrl-RS" sz="1100" kern="1200" dirty="0" smtClean="0">
              <a:solidFill>
                <a:srgbClr val="FF0000"/>
              </a:solidFill>
            </a:rPr>
            <a:t>150.000.000</a:t>
          </a:r>
          <a:endParaRPr lang="en-US" sz="1100" kern="1200" dirty="0">
            <a:solidFill>
              <a:srgbClr val="FF0000"/>
            </a:solidFill>
          </a:endParaRPr>
        </a:p>
      </dsp:txBody>
      <dsp:txXfrm>
        <a:off x="4557760" y="491161"/>
        <a:ext cx="854378" cy="857588"/>
      </dsp:txXfrm>
    </dsp:sp>
    <dsp:sp modelId="{87C2FC52-975B-4E62-B5E0-1AB7C844E900}">
      <dsp:nvSpPr>
        <dsp:cNvPr id="0" name=""/>
        <dsp:cNvSpPr/>
      </dsp:nvSpPr>
      <dsp:spPr>
        <a:xfrm>
          <a:off x="5691164" y="555392"/>
          <a:ext cx="729125" cy="729125"/>
        </a:xfrm>
        <a:prstGeom prst="mathEqual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5787810" y="705592"/>
        <a:ext cx="535833" cy="428725"/>
      </dsp:txXfrm>
    </dsp:sp>
    <dsp:sp modelId="{2DB98FF9-EDB5-4EEE-AFA3-A57C7337F497}">
      <dsp:nvSpPr>
        <dsp:cNvPr id="0" name=""/>
        <dsp:cNvSpPr/>
      </dsp:nvSpPr>
      <dsp:spPr>
        <a:xfrm>
          <a:off x="6522368" y="307263"/>
          <a:ext cx="1510585" cy="1225384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Укупан буџет града </a:t>
          </a:r>
          <a:r>
            <a:rPr lang="sr-Cyrl-RS" sz="1100" kern="1200" dirty="0" smtClean="0">
              <a:solidFill>
                <a:srgbClr val="FF0000"/>
              </a:solidFill>
            </a:rPr>
            <a:t>2.932.000.000</a:t>
          </a:r>
          <a:endParaRPr lang="en-US" sz="1100" kern="1200" dirty="0">
            <a:solidFill>
              <a:srgbClr val="FF0000"/>
            </a:solidFill>
          </a:endParaRPr>
        </a:p>
      </dsp:txBody>
      <dsp:txXfrm>
        <a:off x="6743588" y="486716"/>
        <a:ext cx="1068145" cy="8664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297546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Порески приходи</a:t>
          </a:r>
          <a:endParaRPr lang="en-US" sz="1600" b="1" kern="1200" dirty="0"/>
        </a:p>
      </dsp:txBody>
      <dsp:txXfrm>
        <a:off x="4153" y="297546"/>
        <a:ext cx="2124745" cy="316800"/>
      </dsp:txXfrm>
    </dsp:sp>
    <dsp:sp modelId="{02385D1D-92EB-445D-B736-940004751C79}">
      <dsp:nvSpPr>
        <dsp:cNvPr id="0" name=""/>
        <dsp:cNvSpPr/>
      </dsp:nvSpPr>
      <dsp:spPr>
        <a:xfrm>
          <a:off x="2128898" y="203496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203496"/>
          <a:ext cx="5779306" cy="50490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/>
        </a:p>
      </dsp:txBody>
      <dsp:txXfrm>
        <a:off x="2723827" y="203496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1150240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Донације и трансфери</a:t>
          </a:r>
          <a:endParaRPr lang="en-US" sz="1600" b="1" kern="1200" dirty="0"/>
        </a:p>
      </dsp:txBody>
      <dsp:txXfrm>
        <a:off x="4153" y="1150240"/>
        <a:ext cx="2124745" cy="534600"/>
      </dsp:txXfrm>
    </dsp:sp>
    <dsp:sp modelId="{0E930D30-96BC-4D43-B65A-EE88C46DBE48}">
      <dsp:nvSpPr>
        <dsp:cNvPr id="0" name=""/>
        <dsp:cNvSpPr/>
      </dsp:nvSpPr>
      <dsp:spPr>
        <a:xfrm>
          <a:off x="2128898" y="765996"/>
          <a:ext cx="424949" cy="13030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765996"/>
          <a:ext cx="5779306" cy="1303087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/>
            <a:t>Донације</a:t>
          </a:r>
          <a:r>
            <a:rPr lang="sr-Cyrl-CS" sz="1400" b="1" kern="1200" dirty="0"/>
            <a:t> </a:t>
          </a:r>
          <a:r>
            <a:rPr lang="sr-Cyrl-CS" sz="1400" kern="12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kern="1200" dirty="0">
              <a:latin typeface="Calibri" panose="020F0502020204030204" pitchFamily="34" charset="0"/>
            </a:rPr>
            <a:t>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kern="1200" dirty="0">
              <a:latin typeface="Calibri" panose="020F0502020204030204" pitchFamily="34" charset="0"/>
            </a:rPr>
            <a:t>ненаменски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latin typeface="Calibri" panose="020F0502020204030204" pitchFamily="34" charset="0"/>
            </a:rPr>
            <a:t> </a:t>
          </a:r>
          <a:r>
            <a:rPr lang="sr-Cyrl-RS" altLang="en-US" sz="1400" kern="1200" dirty="0">
              <a:latin typeface="Calibri" panose="020F0502020204030204" pitchFamily="34" charset="0"/>
            </a:rPr>
            <a:t>.</a:t>
          </a:r>
          <a:endParaRPr lang="en-US" sz="1400" kern="1200" dirty="0"/>
        </a:p>
      </dsp:txBody>
      <dsp:txXfrm>
        <a:off x="2723827" y="765996"/>
        <a:ext cx="5779306" cy="1303087"/>
      </dsp:txXfrm>
    </dsp:sp>
    <dsp:sp modelId="{CCB8139E-CA19-491D-9FCD-6BF28923C725}">
      <dsp:nvSpPr>
        <dsp:cNvPr id="0" name=""/>
        <dsp:cNvSpPr/>
      </dsp:nvSpPr>
      <dsp:spPr>
        <a:xfrm>
          <a:off x="4153" y="2314784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Непорески приходи</a:t>
          </a:r>
          <a:endParaRPr lang="en-US" sz="1600" b="1" kern="1200" dirty="0"/>
        </a:p>
      </dsp:txBody>
      <dsp:txXfrm>
        <a:off x="4153" y="2314784"/>
        <a:ext cx="2124745" cy="316800"/>
      </dsp:txXfrm>
    </dsp:sp>
    <dsp:sp modelId="{14D1633C-A097-4A5A-8269-B04E98857E56}">
      <dsp:nvSpPr>
        <dsp:cNvPr id="0" name=""/>
        <dsp:cNvSpPr/>
      </dsp:nvSpPr>
      <dsp:spPr>
        <a:xfrm>
          <a:off x="2128898" y="2126684"/>
          <a:ext cx="424949" cy="693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2126684"/>
          <a:ext cx="5779306" cy="69300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/>
        </a:p>
      </dsp:txBody>
      <dsp:txXfrm>
        <a:off x="2723827" y="2126684"/>
        <a:ext cx="5779306" cy="693000"/>
      </dsp:txXfrm>
    </dsp:sp>
    <dsp:sp modelId="{9312B733-3AEB-49F6-8245-08553BA2949B}">
      <dsp:nvSpPr>
        <dsp:cNvPr id="0" name=""/>
        <dsp:cNvSpPr/>
      </dsp:nvSpPr>
      <dsp:spPr>
        <a:xfrm>
          <a:off x="4153" y="2877284"/>
          <a:ext cx="2124745" cy="75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продаје нефинансијске имовине</a:t>
          </a:r>
          <a:endParaRPr lang="en-US" sz="1600" b="1" kern="1200" dirty="0"/>
        </a:p>
      </dsp:txBody>
      <dsp:txXfrm>
        <a:off x="4153" y="2877284"/>
        <a:ext cx="2124745" cy="752400"/>
      </dsp:txXfrm>
    </dsp:sp>
    <dsp:sp modelId="{435AB433-2559-485A-A03D-C32F36288071}">
      <dsp:nvSpPr>
        <dsp:cNvPr id="0" name=""/>
        <dsp:cNvSpPr/>
      </dsp:nvSpPr>
      <dsp:spPr>
        <a:xfrm>
          <a:off x="2128898" y="2877284"/>
          <a:ext cx="424949" cy="752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877284"/>
          <a:ext cx="5779306" cy="75240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града.</a:t>
          </a:r>
          <a:endParaRPr lang="en-US" sz="14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723827" y="2877284"/>
        <a:ext cx="5779306" cy="752400"/>
      </dsp:txXfrm>
    </dsp:sp>
    <dsp:sp modelId="{EFAACCF6-3A6A-4536-89B0-F0A7C44F6BE1}">
      <dsp:nvSpPr>
        <dsp:cNvPr id="0" name=""/>
        <dsp:cNvSpPr/>
      </dsp:nvSpPr>
      <dsp:spPr>
        <a:xfrm>
          <a:off x="4153" y="3749159"/>
          <a:ext cx="2124745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задуживања и  продаје финансијске имовине</a:t>
          </a:r>
          <a:endParaRPr lang="en-US" sz="1600" b="1" kern="1200" dirty="0"/>
        </a:p>
      </dsp:txBody>
      <dsp:txXfrm>
        <a:off x="4153" y="3749159"/>
        <a:ext cx="2124745" cy="990000"/>
      </dsp:txXfrm>
    </dsp:sp>
    <dsp:sp modelId="{6497CA82-45EE-4BD1-AEB4-CC3961FBFB74}">
      <dsp:nvSpPr>
        <dsp:cNvPr id="0" name=""/>
        <dsp:cNvSpPr/>
      </dsp:nvSpPr>
      <dsp:spPr>
        <a:xfrm>
          <a:off x="2128898" y="3687284"/>
          <a:ext cx="424949" cy="1113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687284"/>
          <a:ext cx="5779306" cy="111375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0" i="0" kern="1200" dirty="0"/>
            <a:t>Примања од задуживања представљају приливе по основу примања од задуживања код пословних банака у земљи у корист нивоа градова. Примања од продаје финансијске имовине  представљају приливе по основу продаје домаћих акција и осталог капитала у корист нивоа градова</a:t>
          </a:r>
          <a:endParaRPr lang="en-US" sz="1400" kern="1200" dirty="0"/>
        </a:p>
      </dsp:txBody>
      <dsp:txXfrm>
        <a:off x="2723827" y="3687284"/>
        <a:ext cx="5779306" cy="1113750"/>
      </dsp:txXfrm>
    </dsp:sp>
    <dsp:sp modelId="{939B76D1-BB33-4E50-9ECD-839FB5787B95}">
      <dsp:nvSpPr>
        <dsp:cNvPr id="0" name=""/>
        <dsp:cNvSpPr/>
      </dsp:nvSpPr>
      <dsp:spPr>
        <a:xfrm>
          <a:off x="4153" y="4858634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Пренета средства из ранијих година</a:t>
          </a:r>
          <a:endParaRPr lang="en-US" sz="1600" b="1" kern="1200" dirty="0"/>
        </a:p>
      </dsp:txBody>
      <dsp:txXfrm>
        <a:off x="4153" y="4858634"/>
        <a:ext cx="2124745" cy="534600"/>
      </dsp:txXfrm>
    </dsp:sp>
    <dsp:sp modelId="{7845F59F-6101-48DE-ABCC-EC5351843F5B}">
      <dsp:nvSpPr>
        <dsp:cNvPr id="0" name=""/>
        <dsp:cNvSpPr/>
      </dsp:nvSpPr>
      <dsp:spPr>
        <a:xfrm>
          <a:off x="2128898" y="4858634"/>
          <a:ext cx="424949" cy="5346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4858634"/>
          <a:ext cx="5779306" cy="53460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/>
            <a:t> Представљају вишак прихода буџета града који нису потрошени у претходној  буџетској години</a:t>
          </a:r>
          <a:endParaRPr lang="en-US" sz="1400" kern="1200" dirty="0"/>
        </a:p>
      </dsp:txBody>
      <dsp:txXfrm>
        <a:off x="2723827" y="4858634"/>
        <a:ext cx="5779306" cy="534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1998781" y="1069517"/>
          <a:ext cx="2664411" cy="266441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100" kern="1200" dirty="0"/>
            <a:t>Укупни буџетски приходи и примања  </a:t>
          </a:r>
          <a:r>
            <a:rPr lang="sr-Cyrl-RS" sz="2100" kern="1200" dirty="0" smtClean="0">
              <a:solidFill>
                <a:schemeClr val="tx1"/>
              </a:solidFill>
            </a:rPr>
            <a:t>2.932.000.000 </a:t>
          </a:r>
          <a:r>
            <a:rPr lang="sr-Cyrl-RS" sz="2100" kern="1200" dirty="0"/>
            <a:t>динара</a:t>
          </a:r>
          <a:endParaRPr lang="en-US" sz="2100" kern="1200" dirty="0"/>
        </a:p>
      </dsp:txBody>
      <dsp:txXfrm>
        <a:off x="2388975" y="1459711"/>
        <a:ext cx="1884023" cy="1884023"/>
      </dsp:txXfrm>
    </dsp:sp>
    <dsp:sp modelId="{63432802-399F-407F-AC10-7219543A0326}">
      <dsp:nvSpPr>
        <dsp:cNvPr id="0" name=""/>
        <dsp:cNvSpPr/>
      </dsp:nvSpPr>
      <dsp:spPr>
        <a:xfrm>
          <a:off x="2664884" y="475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9"/>
                <a:satOff val="181"/>
                <a:lumOff val="842"/>
                <a:alphaOff val="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9"/>
                <a:satOff val="181"/>
                <a:lumOff val="842"/>
                <a:alphaOff val="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9"/>
                <a:satOff val="181"/>
                <a:lumOff val="842"/>
                <a:alphaOff val="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Приходи од  пореза  </a:t>
          </a:r>
          <a:r>
            <a:rPr lang="sr-Cyrl-RS" sz="1000" kern="1200" dirty="0" smtClean="0"/>
            <a:t>1.894.500.000</a:t>
          </a:r>
          <a:r>
            <a:rPr lang="sr-Cyrl-RS" sz="1000" kern="1200" dirty="0" smtClean="0">
              <a:solidFill>
                <a:srgbClr val="FF0000"/>
              </a:solidFill>
            </a:rPr>
            <a:t>    </a:t>
          </a:r>
          <a:r>
            <a:rPr lang="sr-Cyrl-RS" sz="1000" kern="1200" dirty="0" smtClean="0"/>
            <a:t>   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2859981" y="195572"/>
        <a:ext cx="942011" cy="942011"/>
      </dsp:txXfrm>
    </dsp:sp>
    <dsp:sp modelId="{449BFEB2-6844-4A2C-8DC2-780280CBA079}">
      <dsp:nvSpPr>
        <dsp:cNvPr id="0" name=""/>
        <dsp:cNvSpPr/>
      </dsp:nvSpPr>
      <dsp:spPr>
        <a:xfrm>
          <a:off x="4167563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19"/>
                <a:satOff val="362"/>
                <a:lumOff val="1683"/>
                <a:alphaOff val="1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19"/>
                <a:satOff val="362"/>
                <a:lumOff val="1683"/>
                <a:alphaOff val="1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19"/>
                <a:satOff val="362"/>
                <a:lumOff val="1683"/>
                <a:alphaOff val="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solidFill>
                <a:schemeClr val="tx1"/>
              </a:solidFill>
            </a:rPr>
            <a:t>Трансфери </a:t>
          </a:r>
          <a:r>
            <a:rPr lang="sr-Cyrl-RS" sz="1000" kern="1200" dirty="0" smtClean="0">
              <a:solidFill>
                <a:schemeClr val="tx1"/>
              </a:solidFill>
            </a:rPr>
            <a:t>228.113.946 динара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4362660" y="1063144"/>
        <a:ext cx="942011" cy="942011"/>
      </dsp:txXfrm>
    </dsp:sp>
    <dsp:sp modelId="{9DDE88A7-5745-4E4F-A7A8-F71A4DA0D5F2}">
      <dsp:nvSpPr>
        <dsp:cNvPr id="0" name=""/>
        <dsp:cNvSpPr/>
      </dsp:nvSpPr>
      <dsp:spPr>
        <a:xfrm>
          <a:off x="4180089" y="2589143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28"/>
                <a:satOff val="543"/>
                <a:lumOff val="2525"/>
                <a:alphaOff val="1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28"/>
                <a:satOff val="543"/>
                <a:lumOff val="2525"/>
                <a:alphaOff val="1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28"/>
                <a:satOff val="543"/>
                <a:lumOff val="2525"/>
                <a:alphaOff val="1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solidFill>
                <a:schemeClr val="tx1"/>
              </a:solidFill>
            </a:rPr>
            <a:t>Други приходи  </a:t>
          </a:r>
          <a:r>
            <a:rPr lang="sr-Cyrl-RS" sz="1000" kern="1200" dirty="0" smtClean="0">
              <a:solidFill>
                <a:schemeClr val="tx1"/>
              </a:solidFill>
            </a:rPr>
            <a:t>464.386.054 динара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4375186" y="2784240"/>
        <a:ext cx="942011" cy="942011"/>
      </dsp:txXfrm>
    </dsp:sp>
    <dsp:sp modelId="{72DE4213-15E1-4436-8045-C055E8A54EDE}">
      <dsp:nvSpPr>
        <dsp:cNvPr id="0" name=""/>
        <dsp:cNvSpPr/>
      </dsp:nvSpPr>
      <dsp:spPr>
        <a:xfrm>
          <a:off x="2664884" y="3470764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38"/>
                <a:satOff val="724"/>
                <a:lumOff val="3367"/>
                <a:alphaOff val="2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38"/>
                <a:satOff val="724"/>
                <a:lumOff val="3367"/>
                <a:alphaOff val="2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38"/>
                <a:satOff val="724"/>
                <a:lumOff val="3367"/>
                <a:alphaOff val="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Примања од продаје нефинансијске имовине  </a:t>
          </a:r>
          <a:r>
            <a:rPr lang="sr-Cyrl-RS" sz="1000" kern="1200" dirty="0" smtClean="0"/>
            <a:t>45.000.000 динара</a:t>
          </a:r>
          <a:endParaRPr lang="en-US" sz="1000" kern="1200" dirty="0"/>
        </a:p>
      </dsp:txBody>
      <dsp:txXfrm>
        <a:off x="2859981" y="3665861"/>
        <a:ext cx="942011" cy="942011"/>
      </dsp:txXfrm>
    </dsp:sp>
    <dsp:sp modelId="{91CFC9CD-FF79-40EF-A271-A8DBB0423AC2}">
      <dsp:nvSpPr>
        <dsp:cNvPr id="0" name=""/>
        <dsp:cNvSpPr/>
      </dsp:nvSpPr>
      <dsp:spPr>
        <a:xfrm>
          <a:off x="1162204" y="2603192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47"/>
                <a:satOff val="905"/>
                <a:lumOff val="4208"/>
                <a:alphaOff val="2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47"/>
                <a:satOff val="905"/>
                <a:lumOff val="4208"/>
                <a:alphaOff val="2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47"/>
                <a:satOff val="905"/>
                <a:lumOff val="4208"/>
                <a:alphaOff val="2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Примања од продаје финансијске имовине  </a:t>
          </a:r>
          <a:r>
            <a:rPr lang="sr-Cyrl-RS" sz="1000" kern="1200" dirty="0" smtClean="0"/>
            <a:t>150</a:t>
          </a:r>
          <a:r>
            <a:rPr lang="sr-Cyrl-RS" sz="1000" kern="1200" dirty="0" smtClean="0">
              <a:solidFill>
                <a:schemeClr val="tx1"/>
              </a:solidFill>
            </a:rPr>
            <a:t>.000.000</a:t>
          </a:r>
          <a:r>
            <a:rPr lang="sr-Cyrl-RS" sz="1000" kern="1200" dirty="0" smtClean="0">
              <a:solidFill>
                <a:srgbClr val="FF0000"/>
              </a:solidFill>
            </a:rPr>
            <a:t>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1357301" y="2798289"/>
        <a:ext cx="942011" cy="942011"/>
      </dsp:txXfrm>
    </dsp:sp>
    <dsp:sp modelId="{FC69A2CE-A671-47B5-8CD8-544465E52E9C}">
      <dsp:nvSpPr>
        <dsp:cNvPr id="0" name=""/>
        <dsp:cNvSpPr/>
      </dsp:nvSpPr>
      <dsp:spPr>
        <a:xfrm>
          <a:off x="1162204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Пренета средства из ранијих година</a:t>
          </a:r>
          <a:r>
            <a:rPr lang="sr-Latn-RS" sz="1000" kern="1200" dirty="0"/>
            <a:t> </a:t>
          </a:r>
          <a:r>
            <a:rPr lang="sr-Cyrl-RS" sz="1000" kern="1200" dirty="0" smtClean="0">
              <a:solidFill>
                <a:schemeClr val="tx1"/>
              </a:solidFill>
            </a:rPr>
            <a:t>150.000.000 </a:t>
          </a:r>
          <a:r>
            <a:rPr lang="sr-Latn-RS" sz="1000" kern="1200" dirty="0" smtClean="0">
              <a:solidFill>
                <a:schemeClr val="tx1"/>
              </a:solidFill>
            </a:rPr>
            <a:t>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1357301" y="1063144"/>
        <a:ext cx="942011" cy="9420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168686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Расходи за запослене</a:t>
          </a:r>
          <a:endParaRPr lang="en-US" sz="1500" b="1" kern="1200" dirty="0"/>
        </a:p>
      </dsp:txBody>
      <dsp:txXfrm>
        <a:off x="0" y="168686"/>
        <a:ext cx="2055390" cy="297000"/>
      </dsp:txXfrm>
    </dsp:sp>
    <dsp:sp modelId="{02385D1D-92EB-445D-B736-940004751C79}">
      <dsp:nvSpPr>
        <dsp:cNvPr id="0" name=""/>
        <dsp:cNvSpPr/>
      </dsp:nvSpPr>
      <dsp:spPr>
        <a:xfrm>
          <a:off x="2055390" y="66593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0900" y="66593"/>
          <a:ext cx="5590663" cy="501187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30900" y="66593"/>
        <a:ext cx="5590663" cy="501187"/>
      </dsp:txXfrm>
    </dsp:sp>
    <dsp:sp modelId="{F40D94EA-52E0-4740-A924-EAF350BDF213}">
      <dsp:nvSpPr>
        <dsp:cNvPr id="0" name=""/>
        <dsp:cNvSpPr/>
      </dsp:nvSpPr>
      <dsp:spPr>
        <a:xfrm>
          <a:off x="0" y="723584"/>
          <a:ext cx="2055390" cy="5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Коришћење роба и услуга </a:t>
          </a:r>
          <a:endParaRPr lang="en-US" sz="1500" kern="1200" dirty="0"/>
        </a:p>
      </dsp:txBody>
      <dsp:txXfrm>
        <a:off x="0" y="723584"/>
        <a:ext cx="2055390" cy="501187"/>
      </dsp:txXfrm>
    </dsp:sp>
    <dsp:sp modelId="{0E930D30-96BC-4D43-B65A-EE88C46DBE48}">
      <dsp:nvSpPr>
        <dsp:cNvPr id="0" name=""/>
        <dsp:cNvSpPr/>
      </dsp:nvSpPr>
      <dsp:spPr>
        <a:xfrm>
          <a:off x="2055390" y="621780"/>
          <a:ext cx="411078" cy="704794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0900" y="621780"/>
          <a:ext cx="5590663" cy="70479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30900" y="621780"/>
        <a:ext cx="5590663" cy="704794"/>
      </dsp:txXfrm>
    </dsp:sp>
    <dsp:sp modelId="{CCB8139E-CA19-491D-9FCD-6BF28923C725}">
      <dsp:nvSpPr>
        <dsp:cNvPr id="0" name=""/>
        <dsp:cNvSpPr/>
      </dsp:nvSpPr>
      <dsp:spPr>
        <a:xfrm>
          <a:off x="0" y="1677575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Дотације и трансфери</a:t>
          </a:r>
          <a:endParaRPr lang="en-US" sz="1500" b="1" kern="1200" dirty="0"/>
        </a:p>
      </dsp:txBody>
      <dsp:txXfrm>
        <a:off x="0" y="1677575"/>
        <a:ext cx="2055390" cy="297000"/>
      </dsp:txXfrm>
    </dsp:sp>
    <dsp:sp modelId="{14D1633C-A097-4A5A-8269-B04E98857E56}">
      <dsp:nvSpPr>
        <dsp:cNvPr id="0" name=""/>
        <dsp:cNvSpPr/>
      </dsp:nvSpPr>
      <dsp:spPr>
        <a:xfrm>
          <a:off x="2055390" y="1380575"/>
          <a:ext cx="411078" cy="891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0900" y="1380575"/>
          <a:ext cx="5590663" cy="89100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30900" y="1380575"/>
        <a:ext cx="5590663" cy="891000"/>
      </dsp:txXfrm>
    </dsp:sp>
    <dsp:sp modelId="{9312B733-3AEB-49F6-8245-08553BA2949B}">
      <dsp:nvSpPr>
        <dsp:cNvPr id="0" name=""/>
        <dsp:cNvSpPr/>
      </dsp:nvSpPr>
      <dsp:spPr>
        <a:xfrm>
          <a:off x="0" y="2427669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Остали расходи</a:t>
          </a:r>
          <a:endParaRPr lang="en-US" sz="1500" b="1" kern="1200" dirty="0"/>
        </a:p>
      </dsp:txBody>
      <dsp:txXfrm>
        <a:off x="0" y="2427669"/>
        <a:ext cx="2055390" cy="297000"/>
      </dsp:txXfrm>
    </dsp:sp>
    <dsp:sp modelId="{435AB433-2559-485A-A03D-C32F36288071}">
      <dsp:nvSpPr>
        <dsp:cNvPr id="0" name=""/>
        <dsp:cNvSpPr/>
      </dsp:nvSpPr>
      <dsp:spPr>
        <a:xfrm>
          <a:off x="2055390" y="2325575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0900" y="2325575"/>
          <a:ext cx="5590663" cy="50118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казне.</a:t>
          </a:r>
          <a:endParaRPr lang="en-US" sz="1400" kern="1200" dirty="0"/>
        </a:p>
      </dsp:txBody>
      <dsp:txXfrm>
        <a:off x="2630900" y="2325575"/>
        <a:ext cx="5590663" cy="501187"/>
      </dsp:txXfrm>
    </dsp:sp>
    <dsp:sp modelId="{EFAACCF6-3A6A-4536-89B0-F0A7C44F6BE1}">
      <dsp:nvSpPr>
        <dsp:cNvPr id="0" name=""/>
        <dsp:cNvSpPr/>
      </dsp:nvSpPr>
      <dsp:spPr>
        <a:xfrm>
          <a:off x="0" y="2982856"/>
          <a:ext cx="205740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Субвенције</a:t>
          </a:r>
          <a:endParaRPr lang="en-US" sz="1500" b="1" kern="1200" dirty="0"/>
        </a:p>
      </dsp:txBody>
      <dsp:txXfrm>
        <a:off x="0" y="2982856"/>
        <a:ext cx="2057400" cy="297000"/>
      </dsp:txXfrm>
    </dsp:sp>
    <dsp:sp modelId="{6497CA82-45EE-4BD1-AEB4-CC3961FBFB74}">
      <dsp:nvSpPr>
        <dsp:cNvPr id="0" name=""/>
        <dsp:cNvSpPr/>
      </dsp:nvSpPr>
      <dsp:spPr>
        <a:xfrm>
          <a:off x="2057399" y="2880762"/>
          <a:ext cx="411480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3471" y="2880762"/>
          <a:ext cx="5596128" cy="50118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 за функционисање међумесног превоза и  пољопривредним произвођачима. </a:t>
          </a:r>
          <a:endParaRPr lang="en-US" sz="1400" kern="1200" dirty="0"/>
        </a:p>
      </dsp:txBody>
      <dsp:txXfrm>
        <a:off x="2633471" y="2880762"/>
        <a:ext cx="5596128" cy="501187"/>
      </dsp:txXfrm>
    </dsp:sp>
    <dsp:sp modelId="{939B76D1-BB33-4E50-9ECD-839FB5787B95}">
      <dsp:nvSpPr>
        <dsp:cNvPr id="0" name=""/>
        <dsp:cNvSpPr/>
      </dsp:nvSpPr>
      <dsp:spPr>
        <a:xfrm>
          <a:off x="0" y="3538044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Социјална заштита</a:t>
          </a:r>
          <a:endParaRPr lang="en-US" sz="1500" b="1" kern="1200" dirty="0"/>
        </a:p>
      </dsp:txBody>
      <dsp:txXfrm>
        <a:off x="0" y="3538044"/>
        <a:ext cx="2055390" cy="297000"/>
      </dsp:txXfrm>
    </dsp:sp>
    <dsp:sp modelId="{7845F59F-6101-48DE-ABCC-EC5351843F5B}">
      <dsp:nvSpPr>
        <dsp:cNvPr id="0" name=""/>
        <dsp:cNvSpPr/>
      </dsp:nvSpPr>
      <dsp:spPr>
        <a:xfrm>
          <a:off x="2055390" y="3435950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0900" y="3435950"/>
          <a:ext cx="5590663" cy="50118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грађана.</a:t>
          </a:r>
          <a:endParaRPr lang="en-US" sz="1400" kern="1200" dirty="0"/>
        </a:p>
      </dsp:txBody>
      <dsp:txXfrm>
        <a:off x="2630900" y="3435950"/>
        <a:ext cx="5590663" cy="501187"/>
      </dsp:txXfrm>
    </dsp:sp>
    <dsp:sp modelId="{B471A916-B6F4-4017-A447-E2C98CEE19B9}">
      <dsp:nvSpPr>
        <dsp:cNvPr id="0" name=""/>
        <dsp:cNvSpPr/>
      </dsp:nvSpPr>
      <dsp:spPr>
        <a:xfrm>
          <a:off x="0" y="4213887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Буџетска резерва</a:t>
          </a:r>
          <a:endParaRPr lang="en-US" sz="1500" b="1" kern="1200" dirty="0"/>
        </a:p>
      </dsp:txBody>
      <dsp:txXfrm>
        <a:off x="0" y="4213887"/>
        <a:ext cx="2055390" cy="297000"/>
      </dsp:txXfrm>
    </dsp:sp>
    <dsp:sp modelId="{7F976215-9D17-4223-A92A-D3302071B429}">
      <dsp:nvSpPr>
        <dsp:cNvPr id="0" name=""/>
        <dsp:cNvSpPr/>
      </dsp:nvSpPr>
      <dsp:spPr>
        <a:xfrm>
          <a:off x="2055390" y="3991137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0900" y="3991137"/>
          <a:ext cx="5590663" cy="74250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500" b="1" kern="1200" dirty="0"/>
            <a:t>Буџетска резерва </a:t>
          </a:r>
          <a:r>
            <a:rPr lang="sr-Cyrl-RS" sz="15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500" kern="1200" dirty="0"/>
        </a:p>
      </dsp:txBody>
      <dsp:txXfrm>
        <a:off x="2630900" y="3991137"/>
        <a:ext cx="5590663" cy="742500"/>
      </dsp:txXfrm>
    </dsp:sp>
    <dsp:sp modelId="{320B77C6-F8A0-4CEB-8B55-79E4A1BAF9E9}">
      <dsp:nvSpPr>
        <dsp:cNvPr id="0" name=""/>
        <dsp:cNvSpPr/>
      </dsp:nvSpPr>
      <dsp:spPr>
        <a:xfrm>
          <a:off x="0" y="5010387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Капитални издаци</a:t>
          </a:r>
          <a:endParaRPr lang="en-US" sz="1500" b="1" kern="1200" dirty="0"/>
        </a:p>
      </dsp:txBody>
      <dsp:txXfrm>
        <a:off x="0" y="5010387"/>
        <a:ext cx="2055390" cy="297000"/>
      </dsp:txXfrm>
    </dsp:sp>
    <dsp:sp modelId="{803A06C6-F698-48F4-A91D-0B2B17EECBA4}">
      <dsp:nvSpPr>
        <dsp:cNvPr id="0" name=""/>
        <dsp:cNvSpPr/>
      </dsp:nvSpPr>
      <dsp:spPr>
        <a:xfrm>
          <a:off x="2055390" y="4787637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0900" y="4787637"/>
          <a:ext cx="5590663" cy="7425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500" b="1" kern="1200" dirty="0"/>
            <a:t>Капитални издаци </a:t>
          </a:r>
          <a:r>
            <a:rPr lang="sr-Cyrl-RS" sz="15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500" kern="1200" dirty="0"/>
        </a:p>
      </dsp:txBody>
      <dsp:txXfrm>
        <a:off x="2630900" y="4787637"/>
        <a:ext cx="5590663" cy="742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84431-F906-455C-AAF5-4FBEC1E13C27}">
      <dsp:nvSpPr>
        <dsp:cNvPr id="0" name=""/>
        <dsp:cNvSpPr/>
      </dsp:nvSpPr>
      <dsp:spPr>
        <a:xfrm>
          <a:off x="2336347" y="471891"/>
          <a:ext cx="3855289" cy="3855289"/>
        </a:xfrm>
        <a:prstGeom prst="blockArc">
          <a:avLst>
            <a:gd name="adj1" fmla="val 13069771"/>
            <a:gd name="adj2" fmla="val 15892869"/>
            <a:gd name="adj3" fmla="val 343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75E5C-DEAA-49FF-9C6A-0DF4C03D040D}">
      <dsp:nvSpPr>
        <dsp:cNvPr id="0" name=""/>
        <dsp:cNvSpPr/>
      </dsp:nvSpPr>
      <dsp:spPr>
        <a:xfrm>
          <a:off x="2157573" y="671263"/>
          <a:ext cx="3855289" cy="3855289"/>
        </a:xfrm>
        <a:prstGeom prst="blockArc">
          <a:avLst>
            <a:gd name="adj1" fmla="val 11148650"/>
            <a:gd name="adj2" fmla="val 13556078"/>
            <a:gd name="adj3" fmla="val 3430"/>
          </a:avLst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FD8D8-F116-4363-8F07-0BDD118D8287}">
      <dsp:nvSpPr>
        <dsp:cNvPr id="0" name=""/>
        <dsp:cNvSpPr/>
      </dsp:nvSpPr>
      <dsp:spPr>
        <a:xfrm>
          <a:off x="2167308" y="479447"/>
          <a:ext cx="3855289" cy="3855289"/>
        </a:xfrm>
        <a:prstGeom prst="blockArc">
          <a:avLst>
            <a:gd name="adj1" fmla="val 8100000"/>
            <a:gd name="adj2" fmla="val 10800000"/>
            <a:gd name="adj3" fmla="val 3430"/>
          </a:avLst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B55A0-D6BC-47A3-92D9-CF0D462CBA3E}">
      <dsp:nvSpPr>
        <dsp:cNvPr id="0" name=""/>
        <dsp:cNvSpPr/>
      </dsp:nvSpPr>
      <dsp:spPr>
        <a:xfrm>
          <a:off x="2146080" y="458551"/>
          <a:ext cx="3855289" cy="3855289"/>
        </a:xfrm>
        <a:prstGeom prst="blockArc">
          <a:avLst>
            <a:gd name="adj1" fmla="val 5309683"/>
            <a:gd name="adj2" fmla="val 8045950"/>
            <a:gd name="adj3" fmla="val 3430"/>
          </a:avLst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C4AA2-7966-4002-8CE2-7479E65C1C79}">
      <dsp:nvSpPr>
        <dsp:cNvPr id="0" name=""/>
        <dsp:cNvSpPr/>
      </dsp:nvSpPr>
      <dsp:spPr>
        <a:xfrm>
          <a:off x="2189199" y="457909"/>
          <a:ext cx="3855289" cy="3855289"/>
        </a:xfrm>
        <a:prstGeom prst="blockArc">
          <a:avLst>
            <a:gd name="adj1" fmla="val 2755725"/>
            <a:gd name="adj2" fmla="val 5387933"/>
            <a:gd name="adj3" fmla="val 3430"/>
          </a:avLst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05264-FBF1-4254-AA6E-8DA1048C9EC5}">
      <dsp:nvSpPr>
        <dsp:cNvPr id="0" name=""/>
        <dsp:cNvSpPr/>
      </dsp:nvSpPr>
      <dsp:spPr>
        <a:xfrm>
          <a:off x="2167308" y="479447"/>
          <a:ext cx="3855289" cy="3855289"/>
        </a:xfrm>
        <a:prstGeom prst="blockArc">
          <a:avLst>
            <a:gd name="adj1" fmla="val 0"/>
            <a:gd name="adj2" fmla="val 2700000"/>
            <a:gd name="adj3" fmla="val 3430"/>
          </a:avLst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2F3FF-3AAD-4819-B004-ADDCB69227EB}">
      <dsp:nvSpPr>
        <dsp:cNvPr id="0" name=""/>
        <dsp:cNvSpPr/>
      </dsp:nvSpPr>
      <dsp:spPr>
        <a:xfrm>
          <a:off x="2167308" y="479447"/>
          <a:ext cx="3855289" cy="3855289"/>
        </a:xfrm>
        <a:prstGeom prst="blockArc">
          <a:avLst>
            <a:gd name="adj1" fmla="val 18900000"/>
            <a:gd name="adj2" fmla="val 0"/>
            <a:gd name="adj3" fmla="val 3430"/>
          </a:avLst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62812-7B8C-4DB2-9C0D-14651D9AFC46}">
      <dsp:nvSpPr>
        <dsp:cNvPr id="0" name=""/>
        <dsp:cNvSpPr/>
      </dsp:nvSpPr>
      <dsp:spPr>
        <a:xfrm>
          <a:off x="2167308" y="479447"/>
          <a:ext cx="3855289" cy="3855289"/>
        </a:xfrm>
        <a:prstGeom prst="blockArc">
          <a:avLst>
            <a:gd name="adj1" fmla="val 16200000"/>
            <a:gd name="adj2" fmla="val 18900000"/>
            <a:gd name="adj3" fmla="val 343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436B1-B652-4794-B4F4-4850647DACEB}">
      <dsp:nvSpPr>
        <dsp:cNvPr id="0" name=""/>
        <dsp:cNvSpPr/>
      </dsp:nvSpPr>
      <dsp:spPr>
        <a:xfrm>
          <a:off x="3230854" y="1521588"/>
          <a:ext cx="1728198" cy="17710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kern="1200" dirty="0">
              <a:solidFill>
                <a:schemeClr val="bg1"/>
              </a:solidFill>
            </a:rPr>
            <a:t>Укупни расходи и издаци </a:t>
          </a:r>
          <a:r>
            <a:rPr lang="sr-Cyrl-RS" sz="1500" kern="1200" dirty="0" smtClean="0">
              <a:solidFill>
                <a:schemeClr val="tx1"/>
              </a:solidFill>
            </a:rPr>
            <a:t>2.932.000.000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483943" y="1780946"/>
        <a:ext cx="1222020" cy="1252292"/>
      </dsp:txXfrm>
    </dsp:sp>
    <dsp:sp modelId="{73F305AC-CFDC-45B1-8AB8-6FABD1C99179}">
      <dsp:nvSpPr>
        <dsp:cNvPr id="0" name=""/>
        <dsp:cNvSpPr/>
      </dsp:nvSpPr>
      <dsp:spPr>
        <a:xfrm>
          <a:off x="3446882" y="-134577"/>
          <a:ext cx="1296141" cy="12941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bg1"/>
              </a:solidFill>
            </a:rPr>
            <a:t>Коришћење роба и услуга </a:t>
          </a:r>
          <a:r>
            <a:rPr lang="ru-RU" sz="800" kern="1200" dirty="0" smtClean="0">
              <a:solidFill>
                <a:schemeClr val="bg1"/>
              </a:solidFill>
            </a:rPr>
            <a:t>1.008.611.447 </a:t>
          </a:r>
          <a:r>
            <a:rPr lang="ru-RU" sz="800" kern="1200" dirty="0">
              <a:solidFill>
                <a:schemeClr val="bg1"/>
              </a:solidFill>
            </a:rPr>
            <a:t>динара</a:t>
          </a:r>
          <a:endParaRPr lang="en-US" sz="800" kern="1200" dirty="0">
            <a:solidFill>
              <a:schemeClr val="bg1"/>
            </a:solidFill>
          </a:endParaRPr>
        </a:p>
      </dsp:txBody>
      <dsp:txXfrm>
        <a:off x="3636697" y="54951"/>
        <a:ext cx="916511" cy="915120"/>
      </dsp:txXfrm>
    </dsp:sp>
    <dsp:sp modelId="{A14630AA-C1BD-4A7E-B665-0A7C9B6C19C9}">
      <dsp:nvSpPr>
        <dsp:cNvPr id="0" name=""/>
        <dsp:cNvSpPr/>
      </dsp:nvSpPr>
      <dsp:spPr>
        <a:xfrm>
          <a:off x="4828700" y="470614"/>
          <a:ext cx="1211851" cy="1193611"/>
        </a:xfrm>
        <a:prstGeom prst="ellipse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>
              <a:solidFill>
                <a:schemeClr val="bg1"/>
              </a:solidFill>
            </a:rPr>
            <a:t>Дотације и трансфери </a:t>
          </a:r>
          <a:r>
            <a:rPr lang="sr-Cyrl-RS" sz="800" kern="1200" dirty="0" smtClean="0">
              <a:solidFill>
                <a:schemeClr val="tx1"/>
              </a:solidFill>
            </a:rPr>
            <a:t>289.770.000</a:t>
          </a:r>
          <a:r>
            <a:rPr lang="sr-Cyrl-RS" sz="800" kern="1200" dirty="0" smtClean="0">
              <a:solidFill>
                <a:schemeClr val="bg1"/>
              </a:solidFill>
            </a:rPr>
            <a:t> </a:t>
          </a:r>
          <a:r>
            <a:rPr lang="sr-Cyrl-RS" sz="800" kern="1200" dirty="0">
              <a:solidFill>
                <a:schemeClr val="bg1"/>
              </a:solidFill>
            </a:rPr>
            <a:t>динара</a:t>
          </a:r>
          <a:endParaRPr lang="en-US" sz="800" kern="1200" dirty="0">
            <a:solidFill>
              <a:schemeClr val="bg1"/>
            </a:solidFill>
          </a:endParaRPr>
        </a:p>
      </dsp:txBody>
      <dsp:txXfrm>
        <a:off x="5006171" y="645414"/>
        <a:ext cx="856909" cy="844011"/>
      </dsp:txXfrm>
    </dsp:sp>
    <dsp:sp modelId="{E43F7264-94BE-4E7E-8A98-A0D70BB3AF06}">
      <dsp:nvSpPr>
        <dsp:cNvPr id="0" name=""/>
        <dsp:cNvSpPr/>
      </dsp:nvSpPr>
      <dsp:spPr>
        <a:xfrm>
          <a:off x="5433892" y="1859692"/>
          <a:ext cx="1111286" cy="1094801"/>
        </a:xfrm>
        <a:prstGeom prst="ellipse">
          <a:avLst/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>
              <a:solidFill>
                <a:schemeClr val="bg1"/>
              </a:solidFill>
            </a:rPr>
            <a:t>Расходи за запослене </a:t>
          </a:r>
          <a:r>
            <a:rPr lang="sr-Cyrl-RS" sz="800" kern="1200" dirty="0" smtClean="0">
              <a:solidFill>
                <a:schemeClr val="tx1"/>
              </a:solidFill>
            </a:rPr>
            <a:t>612.191.841</a:t>
          </a:r>
          <a:r>
            <a:rPr lang="sr-Cyrl-RS" sz="800" kern="1200" dirty="0" smtClean="0">
              <a:solidFill>
                <a:schemeClr val="bg1"/>
              </a:solidFill>
            </a:rPr>
            <a:t> </a:t>
          </a:r>
          <a:r>
            <a:rPr lang="sr-Cyrl-RS" sz="800" kern="1200" dirty="0">
              <a:solidFill>
                <a:schemeClr val="bg1"/>
              </a:solidFill>
            </a:rPr>
            <a:t>динара</a:t>
          </a:r>
          <a:endParaRPr lang="en-US" sz="800" kern="1200" dirty="0">
            <a:solidFill>
              <a:schemeClr val="bg1"/>
            </a:solidFill>
          </a:endParaRPr>
        </a:p>
      </dsp:txBody>
      <dsp:txXfrm>
        <a:off x="5596636" y="2020022"/>
        <a:ext cx="785798" cy="774141"/>
      </dsp:txXfrm>
    </dsp:sp>
    <dsp:sp modelId="{115526CD-270E-4C52-A164-15F2B6F9FE39}">
      <dsp:nvSpPr>
        <dsp:cNvPr id="0" name=""/>
        <dsp:cNvSpPr/>
      </dsp:nvSpPr>
      <dsp:spPr>
        <a:xfrm>
          <a:off x="4880860" y="3212644"/>
          <a:ext cx="1107530" cy="1068241"/>
        </a:xfrm>
        <a:prstGeom prst="ellipse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 smtClean="0">
              <a:solidFill>
                <a:schemeClr val="bg1"/>
              </a:solidFill>
            </a:rPr>
            <a:t>Социјално осигурање и социјална заштита  </a:t>
          </a:r>
          <a:r>
            <a:rPr lang="sr-Cyrl-RS" sz="800" kern="1200" dirty="0" smtClean="0">
              <a:solidFill>
                <a:schemeClr val="tx1"/>
              </a:solidFill>
            </a:rPr>
            <a:t>88.180.000 </a:t>
          </a:r>
          <a:r>
            <a:rPr lang="sr-Cyrl-RS" sz="800" kern="1200" dirty="0" smtClean="0">
              <a:solidFill>
                <a:schemeClr val="bg1"/>
              </a:solidFill>
            </a:rPr>
            <a:t>динара</a:t>
          </a:r>
          <a:endParaRPr lang="en-US" sz="800" kern="1200" dirty="0">
            <a:solidFill>
              <a:schemeClr val="bg1"/>
            </a:solidFill>
          </a:endParaRPr>
        </a:p>
      </dsp:txBody>
      <dsp:txXfrm>
        <a:off x="5043054" y="3369084"/>
        <a:ext cx="783142" cy="755361"/>
      </dsp:txXfrm>
    </dsp:sp>
    <dsp:sp modelId="{5101AD7C-EA94-402A-A388-0FD916639D60}">
      <dsp:nvSpPr>
        <dsp:cNvPr id="0" name=""/>
        <dsp:cNvSpPr/>
      </dsp:nvSpPr>
      <dsp:spPr>
        <a:xfrm>
          <a:off x="3584469" y="3733835"/>
          <a:ext cx="1078050" cy="1092579"/>
        </a:xfrm>
        <a:prstGeom prst="ellipse">
          <a:avLst/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>
              <a:solidFill>
                <a:schemeClr val="bg1"/>
              </a:solidFill>
            </a:rPr>
            <a:t>Субвенције </a:t>
          </a:r>
          <a:r>
            <a:rPr lang="sr-Cyrl-RS" sz="800" kern="1200" dirty="0" smtClean="0">
              <a:solidFill>
                <a:schemeClr val="bg1"/>
              </a:solidFill>
            </a:rPr>
            <a:t>109.000.000 </a:t>
          </a:r>
          <a:r>
            <a:rPr lang="sr-Cyrl-RS" sz="800" kern="1200" dirty="0">
              <a:solidFill>
                <a:schemeClr val="bg1"/>
              </a:solidFill>
            </a:rPr>
            <a:t>динара</a:t>
          </a:r>
          <a:endParaRPr lang="en-US" sz="800" kern="1200" dirty="0">
            <a:solidFill>
              <a:schemeClr val="bg1"/>
            </a:solidFill>
          </a:endParaRPr>
        </a:p>
      </dsp:txBody>
      <dsp:txXfrm>
        <a:off x="3742346" y="3893839"/>
        <a:ext cx="762296" cy="772571"/>
      </dsp:txXfrm>
    </dsp:sp>
    <dsp:sp modelId="{D19ADD6D-9F0A-4766-B637-BB2D5495A9BB}">
      <dsp:nvSpPr>
        <dsp:cNvPr id="0" name=""/>
        <dsp:cNvSpPr/>
      </dsp:nvSpPr>
      <dsp:spPr>
        <a:xfrm>
          <a:off x="2232865" y="3212644"/>
          <a:ext cx="1044831" cy="1068241"/>
        </a:xfrm>
        <a:prstGeom prst="ellipse">
          <a:avLst/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>
              <a:solidFill>
                <a:schemeClr val="bg1"/>
              </a:solidFill>
            </a:rPr>
            <a:t>Остали расходи </a:t>
          </a:r>
          <a:r>
            <a:rPr lang="sr-Cyrl-RS" sz="800" kern="1200" dirty="0" smtClean="0">
              <a:solidFill>
                <a:srgbClr val="FF0000"/>
              </a:solidFill>
            </a:rPr>
            <a:t>105.811.225 </a:t>
          </a:r>
          <a:r>
            <a:rPr lang="sr-Cyrl-RS" sz="800" kern="1200" dirty="0" smtClean="0">
              <a:solidFill>
                <a:schemeClr val="bg1"/>
              </a:solidFill>
            </a:rPr>
            <a:t>динара</a:t>
          </a:r>
          <a:endParaRPr lang="en-US" sz="800" kern="1200" dirty="0">
            <a:solidFill>
              <a:schemeClr val="bg1"/>
            </a:solidFill>
          </a:endParaRPr>
        </a:p>
      </dsp:txBody>
      <dsp:txXfrm>
        <a:off x="2385877" y="3369084"/>
        <a:ext cx="738807" cy="755361"/>
      </dsp:txXfrm>
    </dsp:sp>
    <dsp:sp modelId="{4F05B281-B6DB-45BB-A427-1BF92AADC139}">
      <dsp:nvSpPr>
        <dsp:cNvPr id="0" name=""/>
        <dsp:cNvSpPr/>
      </dsp:nvSpPr>
      <dsp:spPr>
        <a:xfrm>
          <a:off x="1684420" y="1830826"/>
          <a:ext cx="1031900" cy="1152531"/>
        </a:xfrm>
        <a:prstGeom prst="ellipse">
          <a:avLst/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>
              <a:solidFill>
                <a:schemeClr val="bg1"/>
              </a:solidFill>
            </a:rPr>
            <a:t>Средства резерве </a:t>
          </a:r>
          <a:r>
            <a:rPr lang="sr-Cyrl-RS" sz="800" kern="1200" dirty="0" smtClean="0">
              <a:solidFill>
                <a:schemeClr val="bg1"/>
              </a:solidFill>
            </a:rPr>
            <a:t>18.000.000</a:t>
          </a:r>
          <a:endParaRPr lang="en-US" sz="800" kern="1200" dirty="0">
            <a:solidFill>
              <a:schemeClr val="bg1"/>
            </a:solidFill>
          </a:endParaRPr>
        </a:p>
      </dsp:txBody>
      <dsp:txXfrm>
        <a:off x="1835538" y="1999610"/>
        <a:ext cx="729664" cy="814963"/>
      </dsp:txXfrm>
    </dsp:sp>
    <dsp:sp modelId="{2D6C03BD-4023-431E-84F6-C080A9961C8A}">
      <dsp:nvSpPr>
        <dsp:cNvPr id="0" name=""/>
        <dsp:cNvSpPr/>
      </dsp:nvSpPr>
      <dsp:spPr>
        <a:xfrm>
          <a:off x="2149367" y="634350"/>
          <a:ext cx="1236418" cy="1206423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>
              <a:solidFill>
                <a:schemeClr val="bg1"/>
              </a:solidFill>
            </a:rPr>
            <a:t>Капитални издаци </a:t>
          </a:r>
          <a:r>
            <a:rPr lang="sr-Cyrl-RS" sz="800" kern="1200" dirty="0" smtClean="0">
              <a:solidFill>
                <a:srgbClr val="FF0000"/>
              </a:solidFill>
            </a:rPr>
            <a:t>700.435.487</a:t>
          </a:r>
          <a:r>
            <a:rPr lang="sr-Cyrl-RS" sz="800" kern="1200" dirty="0" smtClean="0">
              <a:solidFill>
                <a:schemeClr val="bg1"/>
              </a:solidFill>
            </a:rPr>
            <a:t> </a:t>
          </a:r>
          <a:r>
            <a:rPr lang="sr-Cyrl-RS" sz="800" kern="1200" dirty="0">
              <a:solidFill>
                <a:schemeClr val="bg1"/>
              </a:solidFill>
            </a:rPr>
            <a:t>динара</a:t>
          </a:r>
          <a:endParaRPr lang="en-US" sz="800" kern="1200" dirty="0">
            <a:solidFill>
              <a:schemeClr val="bg1"/>
            </a:solidFill>
          </a:endParaRPr>
        </a:p>
      </dsp:txBody>
      <dsp:txXfrm>
        <a:off x="2330436" y="811027"/>
        <a:ext cx="874280" cy="853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79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pPr/>
              <a:t>3/27/2019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3/27/2019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pPr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pPr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171507/money-pot-by-gnokii-171507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uzice.rs/wp-content/uploads/2018/12/Odluka-o-budzetu-Grada-Uzica-za-2019.-godinu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ГРАД</a:t>
            </a:r>
            <a:r>
              <a:rPr lang="en-US" dirty="0"/>
              <a:t> </a:t>
            </a:r>
            <a:r>
              <a:rPr lang="sr-Cyrl-RS" dirty="0" smtClean="0"/>
              <a:t>УЖИЦЕ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/>
          <a:lstStyle/>
          <a:p>
            <a:r>
              <a:rPr lang="sr-Cyrl-RS" dirty="0"/>
              <a:t>ГРАЂАНСКИ ВОДИЧ КРОЗ ОДЛУКУ О БУЏЕТУ за </a:t>
            </a:r>
            <a:r>
              <a:rPr lang="sr-Cyrl-RS" dirty="0" smtClean="0"/>
              <a:t>2019. </a:t>
            </a:r>
            <a:r>
              <a:rPr lang="sr-Cyrl-RS" dirty="0"/>
              <a:t>годину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http://s22.postimg.org/ogk3nif29/Grb_Uzic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92696"/>
            <a:ext cx="1047750" cy="1047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dirty="0"/>
              <a:t>Како се пуни градска каса?</a:t>
            </a:r>
            <a:endParaRPr lang="sr-Latn-RS" sz="28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001818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600" dirty="0"/>
              <a:t>Укупни </a:t>
            </a:r>
            <a:r>
              <a:rPr lang="sr-Cyrl-RS" sz="1600" b="1" dirty="0"/>
              <a:t>јавни приходи и примања </a:t>
            </a:r>
            <a:r>
              <a:rPr lang="sr-Cyrl-RS" sz="1600" dirty="0" smtClean="0"/>
              <a:t>града Ужица за 2019. </a:t>
            </a:r>
            <a:r>
              <a:rPr lang="sr-Cyrl-RS" sz="1600" dirty="0"/>
              <a:t>годину износе</a:t>
            </a:r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r>
              <a:rPr lang="sr-Cyrl-RS" sz="1600" dirty="0"/>
              <a:t>Одлуком о буџету </a:t>
            </a:r>
            <a:r>
              <a:rPr lang="sr-Cyrl-RS" sz="1600" dirty="0" smtClean="0"/>
              <a:t>града Ужица</a:t>
            </a:r>
            <a:r>
              <a:rPr lang="sr-Cyrl-RS" sz="1600" dirty="0" smtClean="0">
                <a:solidFill>
                  <a:srgbClr val="FF0000"/>
                </a:solidFill>
              </a:rPr>
              <a:t> </a:t>
            </a:r>
            <a:r>
              <a:rPr lang="sr-Cyrl-RS" sz="1600" dirty="0" smtClean="0"/>
              <a:t> </a:t>
            </a:r>
            <a:r>
              <a:rPr lang="sr-Cyrl-RS" sz="1600" dirty="0"/>
              <a:t>за </a:t>
            </a:r>
            <a:r>
              <a:rPr lang="sr-Cyrl-RS" sz="1600" dirty="0" smtClean="0"/>
              <a:t>2019. </a:t>
            </a:r>
            <a:r>
              <a:rPr lang="sr-Cyrl-RS" sz="1600" dirty="0"/>
              <a:t>годину планирана су средства из буџета града у износу од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sr-Cyrl-RS" sz="1600" dirty="0" smtClean="0"/>
              <a:t>2.632.000.000</a:t>
            </a:r>
            <a:r>
              <a:rPr lang="sr-Cyrl-RS" sz="1600" dirty="0" smtClean="0">
                <a:solidFill>
                  <a:srgbClr val="FF0000"/>
                </a:solidFill>
              </a:rPr>
              <a:t> </a:t>
            </a:r>
            <a:r>
              <a:rPr lang="sr-Cyrl-RS" sz="1600" dirty="0"/>
              <a:t>динара</a:t>
            </a:r>
            <a:r>
              <a:rPr lang="sr-Latn-RS" sz="1600" dirty="0"/>
              <a:t>, </a:t>
            </a:r>
            <a:r>
              <a:rPr lang="sr-Cyrl-RS" sz="1600" dirty="0"/>
              <a:t>пренета средства из ранијих година у износу од </a:t>
            </a:r>
            <a:r>
              <a:rPr lang="sr-Cyrl-RS" sz="1600" dirty="0" smtClean="0"/>
              <a:t>150.000.000 </a:t>
            </a:r>
            <a:r>
              <a:rPr lang="sr-Cyrl-RS" sz="1600" dirty="0"/>
              <a:t>динара и</a:t>
            </a:r>
            <a:r>
              <a:rPr lang="sr-Cyrl-RS" sz="1600" dirty="0">
                <a:solidFill>
                  <a:srgbClr val="FF0000"/>
                </a:solidFill>
              </a:rPr>
              <a:t> </a:t>
            </a:r>
            <a:r>
              <a:rPr lang="sr-Cyrl-RS" sz="1600" dirty="0"/>
              <a:t>средства из осталих извора </a:t>
            </a:r>
            <a:r>
              <a:rPr lang="sr-Cyrl-RS" sz="1600" dirty="0" smtClean="0"/>
              <a:t>150.000.000 </a:t>
            </a:r>
            <a:r>
              <a:rPr lang="sr-Cyrl-RS" sz="1600" dirty="0"/>
              <a:t>динара.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70068731"/>
              </p:ext>
            </p:extLst>
          </p:nvPr>
        </p:nvGraphicFramePr>
        <p:xfrm>
          <a:off x="571472" y="4365104"/>
          <a:ext cx="8032976" cy="183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>
            <a:extLst>
              <a:ext uri="{FF2B5EF4-FFF2-40B4-BE49-F238E27FC236}">
                <a16:creationId xmlns:a16="http://schemas.microsoft.com/office/drawing/2014/main" xmlns="" id="{CDB27E42-2A8D-4DD4-9160-578F8DDA6D84}"/>
              </a:ext>
            </a:extLst>
          </p:cNvPr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827584" y="1476780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F752DEC-C823-4E33-9B74-2DB6D4AFC9BB}"/>
              </a:ext>
            </a:extLst>
          </p:cNvPr>
          <p:cNvSpPr txBox="1"/>
          <p:nvPr/>
        </p:nvSpPr>
        <p:spPr>
          <a:xfrm>
            <a:off x="3878844" y="1839830"/>
            <a:ext cx="4979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b="1" dirty="0" smtClean="0">
                <a:solidFill>
                  <a:srgbClr val="FF0000"/>
                </a:solidFill>
              </a:rPr>
              <a:t>2.932.000.000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Шта су приходи и примања буџета?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976555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прихода и примања за </a:t>
            </a:r>
            <a:r>
              <a:rPr lang="sr-Cyrl-RS" sz="3000" b="1" dirty="0" smtClean="0"/>
              <a:t>201</a:t>
            </a:r>
            <a:r>
              <a:rPr lang="sr-Latn-RS" sz="3000" b="1" smtClean="0"/>
              <a:t>9</a:t>
            </a:r>
            <a:r>
              <a:rPr lang="sr-Cyrl-RS" sz="3000" b="1" smtClean="0"/>
              <a:t>. </a:t>
            </a:r>
            <a:r>
              <a:rPr lang="sr-Cyrl-RS" sz="3000" b="1" dirty="0"/>
              <a:t>годину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82088799"/>
              </p:ext>
            </p:extLst>
          </p:nvPr>
        </p:nvGraphicFramePr>
        <p:xfrm>
          <a:off x="1241013" y="1417638"/>
          <a:ext cx="6661974" cy="48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900" b="1" dirty="0"/>
              <a:t>Структура планираних прихода и примања за </a:t>
            </a:r>
            <a:r>
              <a:rPr lang="sr-Cyrl-RS" sz="2900" b="1" dirty="0" smtClean="0"/>
              <a:t>2019. </a:t>
            </a:r>
            <a:r>
              <a:rPr lang="sr-Cyrl-RS" sz="2900" b="1" dirty="0"/>
              <a:t>годину</a:t>
            </a:r>
            <a:endParaRPr lang="en-US" sz="2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FD690970-CB48-4F14-9964-6D469EC66B8B}"/>
              </a:ext>
            </a:extLst>
          </p:cNvPr>
          <p:cNvGraphicFramePr/>
          <p:nvPr/>
        </p:nvGraphicFramePr>
        <p:xfrm>
          <a:off x="683568" y="1404937"/>
          <a:ext cx="7632847" cy="4760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шта се троше јавна средства</a:t>
            </a:r>
            <a:r>
              <a:rPr lang="en-US" sz="3000" b="1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4921786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sr-Cyrl-RS" sz="1600" dirty="0"/>
              <a:t>	Буџет мора бити у равнотежи, што значи да расходи морају одговарати приходима. Укупни планирани расходи и издаци у </a:t>
            </a:r>
            <a:r>
              <a:rPr lang="sr-Cyrl-RS" sz="1600" dirty="0" smtClean="0"/>
              <a:t>2019. </a:t>
            </a:r>
            <a:r>
              <a:rPr lang="sr-Cyrl-RS" sz="1600" dirty="0"/>
              <a:t>години из буџета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РАСХОДИ </a:t>
            </a:r>
            <a:r>
              <a:rPr lang="sr-Cyrl-RS" sz="1600" dirty="0"/>
              <a:t>Расходи представљају све трошкове града за плате буџетских корисника, набавку роба и услуга, субвенције, дотације и трансфере, социјалну помоћ и остале трошкове које град/општина обезбеђује без директне и непосредне накнаде. </a:t>
            </a:r>
            <a:endParaRPr lang="vi-VN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ИЗДАЦИ</a:t>
            </a:r>
            <a:r>
              <a:rPr lang="sr-Cyrl-RS" sz="16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600" dirty="0"/>
              <a:t>e</a:t>
            </a:r>
            <a:r>
              <a:rPr lang="sr-Cyrl-RS" sz="16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РАСХОДИ И ИЗДАЦИ </a:t>
            </a:r>
            <a:r>
              <a:rPr lang="sr-Cyrl-RS" sz="1600" dirty="0"/>
              <a:t>морају се исказивати на законом прописан начин, односно морају се исказивати: по </a:t>
            </a:r>
            <a:r>
              <a:rPr lang="sr-Cyrl-RS" sz="1600" i="1" dirty="0"/>
              <a:t>програмима</a:t>
            </a:r>
            <a:r>
              <a:rPr lang="sr-Cyrl-RS" sz="1600" dirty="0"/>
              <a:t> који показују колико се троши за извршавање основних надлежности и стратешких циљева града; по </a:t>
            </a:r>
            <a:r>
              <a:rPr lang="sr-Cyrl-RS" sz="1600" i="1" dirty="0"/>
              <a:t>основној намени </a:t>
            </a:r>
            <a:r>
              <a:rPr lang="sr-Cyrl-RS" sz="1600" dirty="0"/>
              <a:t>која показује за коју врсту трошка се средства издвајају; по </a:t>
            </a:r>
            <a:r>
              <a:rPr lang="sr-Cyrl-RS" sz="1600" i="1" dirty="0"/>
              <a:t>функцији</a:t>
            </a:r>
            <a:r>
              <a:rPr lang="sr-Cyrl-RS" sz="1600" dirty="0"/>
              <a:t> која показује функционалну намену за одређену област и по </a:t>
            </a:r>
            <a:r>
              <a:rPr lang="sr-Cyrl-RS" sz="1600" i="1" dirty="0"/>
              <a:t>корисницима буџета </a:t>
            </a:r>
            <a:r>
              <a:rPr lang="sr-Cyrl-RS" sz="1600" dirty="0"/>
              <a:t>што показује организацију рада града.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CFD6A88A-550B-4306-B111-9817A14514A4}"/>
              </a:ext>
            </a:extLst>
          </p:cNvPr>
          <p:cNvSpPr/>
          <p:nvPr/>
        </p:nvSpPr>
        <p:spPr>
          <a:xfrm>
            <a:off x="2879812" y="2060848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2.932.000.000 динара</a:t>
            </a:r>
            <a:endParaRPr lang="sr-Latn-R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562868"/>
              </p:ext>
            </p:extLst>
          </p:nvPr>
        </p:nvGraphicFramePr>
        <p:xfrm>
          <a:off x="457200" y="1129627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расхода и издатака буџета за </a:t>
            </a:r>
            <a:r>
              <a:rPr lang="sr-Cyrl-RS" sz="3000" b="1" dirty="0" smtClean="0"/>
              <a:t>2019. </a:t>
            </a:r>
            <a:r>
              <a:rPr lang="sr-Cyrl-RS" sz="3000" b="1" dirty="0"/>
              <a:t>годину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474535"/>
              </p:ext>
            </p:extLst>
          </p:nvPr>
        </p:nvGraphicFramePr>
        <p:xfrm>
          <a:off x="457200" y="1412776"/>
          <a:ext cx="8229600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b="1" dirty="0"/>
              <a:t>Структура планираних расхода и издатака буџета</a:t>
            </a:r>
            <a:r>
              <a:rPr lang="sr-Cyrl-RS" b="1" dirty="0"/>
              <a:t> </a:t>
            </a:r>
            <a:r>
              <a:rPr lang="sr-Cyrl-RS" sz="3200" b="1" dirty="0"/>
              <a:t>за 2018. годину</a:t>
            </a:r>
            <a:endParaRPr lang="en-US" sz="3200" b="1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A58B7940-79B6-454A-BE8A-26FB06AC5A27}"/>
              </a:ext>
            </a:extLst>
          </p:cNvPr>
          <p:cNvGraphicFramePr>
            <a:graphicFrameLocks/>
          </p:cNvGraphicFramePr>
          <p:nvPr/>
        </p:nvGraphicFramePr>
        <p:xfrm>
          <a:off x="1331640" y="1700809"/>
          <a:ext cx="669674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Расходи буџета по програмима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730198"/>
              </p:ext>
            </p:extLst>
          </p:nvPr>
        </p:nvGraphicFramePr>
        <p:xfrm>
          <a:off x="91846" y="980729"/>
          <a:ext cx="8960308" cy="554225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96178">
                  <a:extLst>
                    <a:ext uri="{9D8B030D-6E8A-4147-A177-3AD203B41FA5}">
                      <a16:colId xmlns:a16="http://schemas.microsoft.com/office/drawing/2014/main" xmlns="" val="175490075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826029379"/>
                    </a:ext>
                  </a:extLst>
                </a:gridCol>
                <a:gridCol w="1743850">
                  <a:extLst>
                    <a:ext uri="{9D8B030D-6E8A-4147-A177-3AD203B41FA5}">
                      <a16:colId xmlns:a16="http://schemas.microsoft.com/office/drawing/2014/main" xmlns="" val="2943394881"/>
                    </a:ext>
                  </a:extLst>
                </a:gridCol>
              </a:tblGrid>
              <a:tr h="4471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2019.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739698"/>
                  </a:ext>
                </a:extLst>
              </a:tr>
              <a:tr h="262879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200" dirty="0" smtClean="0"/>
                        <a:t>137.350.000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270337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200" dirty="0" smtClean="0"/>
                        <a:t>367.200.000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886382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200" dirty="0" smtClean="0"/>
                        <a:t>14.900.000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8287674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200" dirty="0" smtClean="0"/>
                        <a:t>10.013.000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739703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200" dirty="0" smtClean="0"/>
                        <a:t>28.000.000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4436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200" dirty="0" smtClean="0"/>
                        <a:t>11.000.000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616700"/>
                  </a:ext>
                </a:extLst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200" dirty="0" smtClean="0"/>
                        <a:t>784.812.487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014335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и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200" dirty="0" smtClean="0"/>
                        <a:t>337.251.000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6219187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200" dirty="0" smtClean="0"/>
                        <a:t>116.812.000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655610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/>
                        <a:t>Програм 10. Средње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200" dirty="0" smtClean="0"/>
                        <a:t>82.365.000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538964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200" dirty="0" smtClean="0"/>
                        <a:t>87.880.000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473036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377779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200" dirty="0" smtClean="0"/>
                        <a:t>188.095.000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41417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200" dirty="0" smtClean="0"/>
                        <a:t>47.700.000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263995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200" dirty="0" smtClean="0"/>
                        <a:t>655.936.288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9910891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200" dirty="0" smtClean="0"/>
                        <a:t>47.685.225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6446889"/>
                  </a:ext>
                </a:extLst>
              </a:tr>
              <a:tr h="287707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17. Енергетска ефикасност  и обновљиви извори енергије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200" dirty="0" smtClean="0"/>
                        <a:t>15.000.000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978124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200" dirty="0" smtClean="0"/>
                        <a:t>2.932.000.000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r-Cyrl-RS" sz="3100" b="1" dirty="0"/>
              <a:t>Структура расхода по буџетским програмима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E67EA4FA-4D59-480A-942F-8112EB0273F8}"/>
              </a:ext>
            </a:extLst>
          </p:cNvPr>
          <p:cNvGraphicFramePr>
            <a:graphicFrameLocks/>
          </p:cNvGraphicFramePr>
          <p:nvPr/>
        </p:nvGraphicFramePr>
        <p:xfrm>
          <a:off x="971600" y="1196752"/>
          <a:ext cx="6991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5339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5" name="Picture 14" descr="Uzice (1280x85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204864"/>
            <a:ext cx="3241627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Uzice3 (1280x85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0"/>
            <a:ext cx="334968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Uzice4 (1280x85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293096"/>
            <a:ext cx="3295825" cy="2196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Uzice6 (1280x746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1988840"/>
            <a:ext cx="3901440" cy="2273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Uzice2 (1280x853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3968" y="0"/>
            <a:ext cx="3082853" cy="2054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Uzice5 (1280x903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39952" y="4261997"/>
            <a:ext cx="3679827" cy="2596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000" b="1" dirty="0"/>
              <a:t>Расходи буџета расподељени по директним и индиректним буџетским корисницима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307533"/>
              </p:ext>
            </p:extLst>
          </p:nvPr>
        </p:nvGraphicFramePr>
        <p:xfrm>
          <a:off x="683569" y="1313156"/>
          <a:ext cx="7488833" cy="4740068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278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28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05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55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Р. </a:t>
                      </a:r>
                      <a:r>
                        <a:rPr lang="en-US" sz="1200" dirty="0" err="1">
                          <a:effectLst/>
                        </a:rPr>
                        <a:t>бр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Назив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sr-Cyrl-RS" sz="1200" dirty="0">
                          <a:effectLst/>
                        </a:rPr>
                        <a:t>буџетског </a:t>
                      </a:r>
                      <a:r>
                        <a:rPr lang="en-US" sz="1200" dirty="0" err="1">
                          <a:effectLst/>
                        </a:rPr>
                        <a:t>корисника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201</a:t>
                      </a:r>
                      <a:r>
                        <a:rPr lang="en-US" sz="1200" dirty="0" smtClean="0"/>
                        <a:t>9</a:t>
                      </a:r>
                      <a:r>
                        <a:rPr lang="sr-Cyrl-RS" sz="1200" dirty="0" smtClean="0"/>
                        <a:t>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7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 body"/>
                        </a:rPr>
                        <a:t>1.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libri body"/>
                        </a:rPr>
                        <a:t>Скупштина</a:t>
                      </a:r>
                      <a:r>
                        <a:rPr lang="en-US" sz="1200" dirty="0">
                          <a:effectLst/>
                          <a:latin typeface="Calibri body"/>
                        </a:rPr>
                        <a:t> </a:t>
                      </a:r>
                      <a:r>
                        <a:rPr lang="sr-Cyrl-RS" sz="1200" dirty="0">
                          <a:effectLst/>
                          <a:latin typeface="Calibri body"/>
                        </a:rPr>
                        <a:t>града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 body"/>
                          <a:ea typeface="Times New Roman"/>
                        </a:rPr>
                        <a:t>9.475.225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 body"/>
                          <a:ea typeface="Times New Roman"/>
                        </a:rPr>
                        <a:t>0.40%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7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 body"/>
                        </a:rPr>
                        <a:t>2.</a:t>
                      </a:r>
                      <a:endParaRPr lang="en-US" sz="120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alibri body"/>
                        </a:rPr>
                        <a:t>Градоначелник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 body"/>
                          <a:ea typeface="Times New Roman"/>
                        </a:rPr>
                        <a:t>20.360.000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 body"/>
                          <a:ea typeface="Times New Roman"/>
                        </a:rPr>
                        <a:t>0.85%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7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 body"/>
                        </a:rPr>
                        <a:t>3.</a:t>
                      </a:r>
                      <a:endParaRPr lang="en-US" sz="120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alibri body"/>
                        </a:rPr>
                        <a:t>Градско</a:t>
                      </a:r>
                      <a:r>
                        <a:rPr lang="en-US" sz="1200" dirty="0">
                          <a:effectLst/>
                          <a:latin typeface="Calibri body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 body"/>
                        </a:rPr>
                        <a:t>веће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 body"/>
                          <a:ea typeface="Times New Roman"/>
                        </a:rPr>
                        <a:t>17.850.000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 body"/>
                          <a:ea typeface="Times New Roman"/>
                        </a:rPr>
                        <a:t>0.75%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3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 body"/>
                        </a:rPr>
                        <a:t>4.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 smtClean="0">
                          <a:solidFill>
                            <a:schemeClr val="tx1"/>
                          </a:solidFill>
                          <a:effectLst/>
                          <a:latin typeface="Calibri body"/>
                          <a:ea typeface="Times New Roman"/>
                        </a:rPr>
                        <a:t>Градско правобранилаштво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 body"/>
                          <a:ea typeface="Times New Roman"/>
                        </a:rPr>
                        <a:t>4.760.000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 body"/>
                          <a:ea typeface="Times New Roman"/>
                        </a:rPr>
                        <a:t>0.20%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59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 body"/>
                        </a:rPr>
                        <a:t>5.</a:t>
                      </a:r>
                      <a:endParaRPr lang="en-US" sz="120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 smtClean="0">
                          <a:effectLst/>
                          <a:latin typeface="Calibri body"/>
                        </a:rPr>
                        <a:t>Градска </a:t>
                      </a:r>
                      <a:r>
                        <a:rPr lang="en-US" sz="1200" dirty="0" err="1" smtClean="0">
                          <a:effectLst/>
                          <a:latin typeface="Calibri body"/>
                        </a:rPr>
                        <a:t>управа</a:t>
                      </a:r>
                      <a:r>
                        <a:rPr lang="sr-Cyrl-RS" sz="1200" dirty="0" smtClean="0">
                          <a:effectLst/>
                          <a:latin typeface="Calibri body"/>
                        </a:rPr>
                        <a:t> за послове</a:t>
                      </a:r>
                      <a:r>
                        <a:rPr lang="sr-Cyrl-RS" sz="1200" baseline="0" dirty="0" smtClean="0">
                          <a:effectLst/>
                          <a:latin typeface="Calibri body"/>
                        </a:rPr>
                        <a:t> органа града, општу управу и друштвене делатности</a:t>
                      </a:r>
                      <a:endParaRPr lang="en-US" sz="1200" dirty="0" smtClean="0">
                        <a:solidFill>
                          <a:srgbClr val="FF0000"/>
                        </a:solidFill>
                        <a:effectLst/>
                        <a:latin typeface="Calibri body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 body"/>
                          <a:ea typeface="Times New Roman"/>
                        </a:rPr>
                        <a:t>236.917.447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 body"/>
                          <a:ea typeface="Times New Roman"/>
                        </a:rPr>
                        <a:t>9.90%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7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 body"/>
                        </a:rPr>
                        <a:t>6.</a:t>
                      </a:r>
                      <a:endParaRPr lang="en-US" sz="120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libri body"/>
                        </a:rPr>
                        <a:t>Месне</a:t>
                      </a:r>
                      <a:r>
                        <a:rPr lang="en-US" sz="1200" dirty="0">
                          <a:effectLst/>
                          <a:latin typeface="Calibri body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 body"/>
                        </a:rPr>
                        <a:t>заједнице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 body"/>
                          <a:ea typeface="Times New Roman"/>
                        </a:rPr>
                        <a:t>8.400.000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 body"/>
                          <a:ea typeface="Times New Roman"/>
                        </a:rPr>
                        <a:t>0.35%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7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 body"/>
                        </a:rPr>
                        <a:t>7.</a:t>
                      </a:r>
                      <a:endParaRPr lang="en-US" sz="120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libri body"/>
                        </a:rPr>
                        <a:t>Туристичка</a:t>
                      </a:r>
                      <a:r>
                        <a:rPr lang="en-US" sz="1200" dirty="0">
                          <a:effectLst/>
                          <a:latin typeface="Calibri body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Calibri body"/>
                        </a:rPr>
                        <a:t>организација</a:t>
                      </a:r>
                      <a:r>
                        <a:rPr lang="sr-Cyrl-RS" sz="1200" baseline="0" dirty="0" smtClean="0">
                          <a:effectLst/>
                          <a:latin typeface="Calibri body"/>
                        </a:rPr>
                        <a:t> Ужице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 body"/>
                          <a:ea typeface="Times New Roman"/>
                        </a:rPr>
                        <a:t>8.428.000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 body"/>
                          <a:ea typeface="Times New Roman"/>
                        </a:rPr>
                        <a:t>0.35%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7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 body"/>
                        </a:rPr>
                        <a:t>8.</a:t>
                      </a:r>
                      <a:endParaRPr lang="en-US" sz="120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 body"/>
                        </a:rPr>
                        <a:t>Туристичка</a:t>
                      </a:r>
                      <a:r>
                        <a:rPr lang="en-US" sz="1200" dirty="0" smtClean="0">
                          <a:effectLst/>
                          <a:latin typeface="Calibri body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Calibri body"/>
                        </a:rPr>
                        <a:t>организација</a:t>
                      </a:r>
                      <a:r>
                        <a:rPr lang="sr-Cyrl-RS" sz="1200" baseline="0" dirty="0" smtClean="0">
                          <a:effectLst/>
                          <a:latin typeface="Calibri body"/>
                        </a:rPr>
                        <a:t> регије Западне Србије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 body"/>
                          <a:ea typeface="Times New Roman"/>
                        </a:rPr>
                        <a:t>1.585.000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 body"/>
                          <a:ea typeface="Times New Roman"/>
                        </a:rPr>
                        <a:t>0.07%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7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 body"/>
                        </a:rPr>
                        <a:t>9.</a:t>
                      </a:r>
                      <a:endParaRPr lang="en-US" sz="120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 body"/>
                        </a:rPr>
                        <a:t>П</a:t>
                      </a:r>
                      <a:r>
                        <a:rPr lang="sr-Cyrl-RS" sz="1200" dirty="0" err="1">
                          <a:effectLst/>
                          <a:latin typeface="Calibri body"/>
                        </a:rPr>
                        <a:t>редшколска</a:t>
                      </a:r>
                      <a:r>
                        <a:rPr lang="sr-Cyrl-RS" sz="1200" dirty="0">
                          <a:effectLst/>
                          <a:latin typeface="Calibri body"/>
                        </a:rPr>
                        <a:t> установа 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 body"/>
                          <a:ea typeface="Times New Roman"/>
                        </a:rPr>
                        <a:t>337.251.000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 body"/>
                          <a:ea typeface="Times New Roman"/>
                        </a:rPr>
                        <a:t>14.10%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7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 body"/>
                        </a:rPr>
                        <a:t>10.</a:t>
                      </a:r>
                      <a:endParaRPr lang="en-US" sz="120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 body"/>
                          <a:ea typeface="Times New Roman"/>
                        </a:rPr>
                        <a:t>Основно образовање и васпитање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 body"/>
                          <a:ea typeface="Times New Roman"/>
                        </a:rPr>
                        <a:t>111.900.000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 body"/>
                          <a:ea typeface="Times New Roman"/>
                        </a:rPr>
                        <a:t>4.68%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45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 body"/>
                        </a:rPr>
                        <a:t>11.</a:t>
                      </a:r>
                      <a:endParaRPr lang="en-US" sz="120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 body"/>
                          <a:ea typeface="Times New Roman"/>
                        </a:rPr>
                        <a:t>Центар за професионално усавршавање просветних радника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 body"/>
                          <a:ea typeface="Times New Roman"/>
                        </a:rPr>
                        <a:t>4.912.000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 body"/>
                          <a:ea typeface="Times New Roman"/>
                        </a:rPr>
                        <a:t>0.20%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7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 body"/>
                        </a:rPr>
                        <a:t>12.</a:t>
                      </a:r>
                      <a:endParaRPr lang="en-US" sz="120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 body"/>
                          <a:ea typeface="Times New Roman"/>
                        </a:rPr>
                        <a:t>Средње</a:t>
                      </a:r>
                      <a:r>
                        <a:rPr lang="sr-Cyrl-RS" sz="1200" baseline="0" dirty="0" smtClean="0">
                          <a:effectLst/>
                          <a:latin typeface="Calibri body"/>
                          <a:ea typeface="Times New Roman"/>
                        </a:rPr>
                        <a:t> образовање и васпитање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 body"/>
                          <a:ea typeface="Times New Roman"/>
                        </a:rPr>
                        <a:t>82.365.000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 body"/>
                          <a:ea typeface="Times New Roman"/>
                        </a:rPr>
                        <a:t>3.44%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7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 body"/>
                        </a:rPr>
                        <a:t>13.</a:t>
                      </a:r>
                      <a:endParaRPr lang="en-US" sz="120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 body"/>
                          <a:ea typeface="Times New Roman"/>
                        </a:rPr>
                        <a:t>Историјск</a:t>
                      </a:r>
                      <a:r>
                        <a:rPr lang="sr-Cyrl-RS" sz="1200" baseline="0" dirty="0" smtClean="0">
                          <a:effectLst/>
                          <a:latin typeface="Calibri body"/>
                          <a:ea typeface="Times New Roman"/>
                        </a:rPr>
                        <a:t>и архив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 body"/>
                          <a:ea typeface="Times New Roman"/>
                        </a:rPr>
                        <a:t>21.252.000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 body"/>
                          <a:ea typeface="Times New Roman"/>
                        </a:rPr>
                        <a:t>0.89%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7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 body"/>
                        </a:rPr>
                        <a:t>14.</a:t>
                      </a:r>
                      <a:endParaRPr lang="en-US" sz="120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 body"/>
                          <a:ea typeface="Times New Roman"/>
                        </a:rPr>
                        <a:t>Народно позориште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 body"/>
                          <a:ea typeface="Times New Roman"/>
                        </a:rPr>
                        <a:t>68.060.000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 body"/>
                          <a:ea typeface="Times New Roman"/>
                        </a:rPr>
                        <a:t>2.85%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7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 body"/>
                        </a:rPr>
                        <a:t>15.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solidFill>
                            <a:schemeClr val="tx1"/>
                          </a:solidFill>
                          <a:effectLst/>
                          <a:latin typeface="Calibri body"/>
                          <a:ea typeface="Times New Roman"/>
                        </a:rPr>
                        <a:t>Народни</a:t>
                      </a:r>
                      <a:r>
                        <a:rPr lang="sr-Cyrl-RS" sz="1200" baseline="0" dirty="0" smtClean="0">
                          <a:solidFill>
                            <a:schemeClr val="tx1"/>
                          </a:solidFill>
                          <a:effectLst/>
                          <a:latin typeface="Calibri body"/>
                          <a:ea typeface="Times New Roman"/>
                        </a:rPr>
                        <a:t> музеј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 body"/>
                          <a:ea typeface="Times New Roman"/>
                        </a:rPr>
                        <a:t>46.170.000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 body"/>
                          <a:ea typeface="Times New Roman"/>
                        </a:rPr>
                        <a:t>1.93%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7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 body"/>
                        </a:rPr>
                        <a:t>16.</a:t>
                      </a:r>
                      <a:endParaRPr lang="en-US" sz="120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 body"/>
                          <a:ea typeface="Times New Roman"/>
                        </a:rPr>
                        <a:t>Народна библиотека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 body"/>
                          <a:ea typeface="Times New Roman"/>
                        </a:rPr>
                        <a:t>26.900.000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 body"/>
                          <a:ea typeface="Times New Roman"/>
                        </a:rPr>
                        <a:t>1.12%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307533"/>
              </p:ext>
            </p:extLst>
          </p:nvPr>
        </p:nvGraphicFramePr>
        <p:xfrm>
          <a:off x="683568" y="692696"/>
          <a:ext cx="7488833" cy="2832857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278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28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05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55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Р. </a:t>
                      </a:r>
                      <a:r>
                        <a:rPr lang="en-US" sz="1200" dirty="0" err="1">
                          <a:effectLst/>
                        </a:rPr>
                        <a:t>бр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Назив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sr-Cyrl-RS" sz="1200" dirty="0">
                          <a:effectLst/>
                        </a:rPr>
                        <a:t>буџетског </a:t>
                      </a:r>
                      <a:r>
                        <a:rPr lang="en-US" sz="1200" dirty="0" err="1">
                          <a:effectLst/>
                        </a:rPr>
                        <a:t>корисника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201</a:t>
                      </a:r>
                      <a:r>
                        <a:rPr lang="en-US" sz="1200" dirty="0" smtClean="0"/>
                        <a:t>9</a:t>
                      </a:r>
                      <a:r>
                        <a:rPr lang="sr-Cyrl-RS" sz="1200" dirty="0" smtClean="0"/>
                        <a:t>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7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 body"/>
                        </a:rPr>
                        <a:t>17.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 body"/>
                          <a:ea typeface="Times New Roman"/>
                        </a:rPr>
                        <a:t>Градска</a:t>
                      </a:r>
                      <a:r>
                        <a:rPr lang="sr-Cyrl-RS" sz="1200" baseline="0" dirty="0" smtClean="0">
                          <a:effectLst/>
                          <a:latin typeface="Calibri body"/>
                          <a:ea typeface="Times New Roman"/>
                        </a:rPr>
                        <a:t> галерија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 body"/>
                          <a:ea typeface="Times New Roman"/>
                        </a:rPr>
                        <a:t>7.129.000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 body"/>
                          <a:ea typeface="Times New Roman"/>
                        </a:rPr>
                        <a:t>0.30%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27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 body"/>
                        </a:rPr>
                        <a:t>18.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 body"/>
                          <a:ea typeface="Times New Roman"/>
                        </a:rPr>
                        <a:t>Градски културни центар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 body"/>
                          <a:ea typeface="Times New Roman"/>
                        </a:rPr>
                        <a:t>18.584.000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 body"/>
                          <a:ea typeface="Times New Roman"/>
                        </a:rPr>
                        <a:t>0.78%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27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 body"/>
                        </a:rPr>
                        <a:t>19.</a:t>
                      </a:r>
                      <a:endParaRPr lang="en-US" sz="120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 body"/>
                          <a:ea typeface="Times New Roman"/>
                        </a:rPr>
                        <a:t>Спортски</a:t>
                      </a:r>
                      <a:r>
                        <a:rPr lang="sr-Cyrl-RS" sz="1200" baseline="0" dirty="0" smtClean="0">
                          <a:effectLst/>
                          <a:latin typeface="Calibri body"/>
                          <a:ea typeface="Times New Roman"/>
                        </a:rPr>
                        <a:t> савез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 body"/>
                          <a:ea typeface="Times New Roman"/>
                        </a:rPr>
                        <a:t>46.000.000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 body"/>
                          <a:ea typeface="Times New Roman"/>
                        </a:rPr>
                        <a:t>1.92%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27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 body"/>
                          <a:ea typeface="Times New Roman"/>
                        </a:rPr>
                        <a:t>20.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0" dirty="0" smtClean="0">
                          <a:effectLst/>
                          <a:latin typeface="Calibri body"/>
                          <a:ea typeface="Times New Roman"/>
                        </a:rPr>
                        <a:t>Социјална</a:t>
                      </a:r>
                      <a:r>
                        <a:rPr lang="sr-Cyrl-RS" sz="1200" b="0" baseline="0" dirty="0" smtClean="0">
                          <a:effectLst/>
                          <a:latin typeface="Calibri body"/>
                          <a:ea typeface="Times New Roman"/>
                        </a:rPr>
                        <a:t> и дечија заштита</a:t>
                      </a:r>
                      <a:endParaRPr lang="en-US" sz="1200" b="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 body"/>
                          <a:ea typeface="Times New Roman"/>
                        </a:rPr>
                        <a:t>89.580.000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 body"/>
                          <a:ea typeface="Times New Roman"/>
                        </a:rPr>
                        <a:t>3.75%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27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 body"/>
                        </a:rPr>
                        <a:t>2</a:t>
                      </a:r>
                      <a:r>
                        <a:rPr lang="en-US" sz="1200" dirty="0" smtClean="0">
                          <a:effectLst/>
                          <a:latin typeface="Calibri body"/>
                        </a:rPr>
                        <a:t>1</a:t>
                      </a:r>
                      <a:r>
                        <a:rPr lang="en-US" sz="1200" dirty="0">
                          <a:effectLst/>
                          <a:latin typeface="Calibri body"/>
                        </a:rPr>
                        <a:t>.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 body"/>
                        </a:rPr>
                        <a:t>Градска управа за финансије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 body"/>
                          <a:ea typeface="Times New Roman"/>
                        </a:rPr>
                        <a:t>282.532.000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 body"/>
                          <a:ea typeface="Times New Roman"/>
                        </a:rPr>
                        <a:t>11.81%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7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 body"/>
                        </a:rPr>
                        <a:t>2</a:t>
                      </a:r>
                      <a:r>
                        <a:rPr lang="en-US" sz="1200" dirty="0" smtClean="0">
                          <a:effectLst/>
                          <a:latin typeface="Calibri body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Calibri body"/>
                        </a:rPr>
                        <a:t>.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 body"/>
                        </a:rPr>
                        <a:t>Градска</a:t>
                      </a:r>
                      <a:r>
                        <a:rPr lang="sr-Cyrl-RS" sz="1200" baseline="0" dirty="0" smtClean="0">
                          <a:effectLst/>
                          <a:latin typeface="Calibri body"/>
                        </a:rPr>
                        <a:t> управа за инспекцијске послове и комуналну полицију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 body"/>
                          <a:ea typeface="Times New Roman"/>
                        </a:rPr>
                        <a:t>46.816.000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 body"/>
                          <a:ea typeface="Times New Roman"/>
                        </a:rPr>
                        <a:t>1.96%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7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 body"/>
                        </a:rPr>
                        <a:t>2</a:t>
                      </a:r>
                      <a:r>
                        <a:rPr lang="en-US" sz="1200" dirty="0" smtClean="0">
                          <a:effectLst/>
                          <a:latin typeface="Calibri body"/>
                        </a:rPr>
                        <a:t>3</a:t>
                      </a:r>
                      <a:r>
                        <a:rPr lang="en-US" sz="1200" dirty="0">
                          <a:effectLst/>
                          <a:latin typeface="Calibri body"/>
                        </a:rPr>
                        <a:t>.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 body"/>
                        </a:rPr>
                        <a:t>Градска</a:t>
                      </a:r>
                      <a:r>
                        <a:rPr lang="sr-Cyrl-RS" sz="1200" baseline="0" dirty="0" smtClean="0">
                          <a:effectLst/>
                          <a:latin typeface="Calibri body"/>
                        </a:rPr>
                        <a:t> управа за урбанизам, изградњу и имовинско-правне послове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 body"/>
                          <a:ea typeface="Times New Roman"/>
                        </a:rPr>
                        <a:t>82.302.000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 body"/>
                          <a:ea typeface="Times New Roman"/>
                        </a:rPr>
                        <a:t>3.44%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3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 body"/>
                        </a:rPr>
                        <a:t>2</a:t>
                      </a:r>
                      <a:r>
                        <a:rPr lang="en-US" sz="1200" dirty="0" smtClean="0">
                          <a:effectLst/>
                          <a:latin typeface="Calibri body"/>
                        </a:rPr>
                        <a:t>4</a:t>
                      </a:r>
                      <a:r>
                        <a:rPr lang="en-US" sz="1200" dirty="0">
                          <a:effectLst/>
                          <a:latin typeface="Calibri body"/>
                        </a:rPr>
                        <a:t>.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 smtClean="0">
                          <a:solidFill>
                            <a:schemeClr val="tx1"/>
                          </a:solidFill>
                          <a:effectLst/>
                          <a:latin typeface="Calibri body"/>
                          <a:ea typeface="Times New Roman"/>
                        </a:rPr>
                        <a:t>Градска управа за инфраструктуру и развој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 body"/>
                          <a:ea typeface="Times New Roman"/>
                        </a:rPr>
                        <a:t>1.352.471.328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 body"/>
                          <a:ea typeface="Times New Roman"/>
                        </a:rPr>
                        <a:t>56.54%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18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 body"/>
                        </a:rPr>
                        <a:t> 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 body"/>
                        </a:rPr>
                        <a:t>У К У П Н О:</a:t>
                      </a:r>
                      <a:endParaRPr lang="en-US" sz="1200" b="1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 body"/>
                          <a:ea typeface="Times New Roman"/>
                        </a:rPr>
                        <a:t>2.932.000.000</a:t>
                      </a: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 body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F7CB4A-67E9-4969-9378-2F9471CD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2800" dirty="0" smtClean="0"/>
              <a:t>Капитални пројекти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0C8D17-1B6A-44A9-964C-1E30D9DB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xmlns="" id="{331EDB91-2BB9-44DA-8764-415DB494F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133880"/>
              </p:ext>
            </p:extLst>
          </p:nvPr>
        </p:nvGraphicFramePr>
        <p:xfrm>
          <a:off x="457200" y="980727"/>
          <a:ext cx="7859216" cy="5760249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0118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36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36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171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07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Износ</a:t>
                      </a:r>
                      <a:r>
                        <a:rPr lang="sr-Cyrl-RS" sz="12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средстава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из буџета 2019</a:t>
                      </a:r>
                      <a:endParaRPr lang="en-US" sz="1200" b="1" i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Износ</a:t>
                      </a:r>
                      <a:r>
                        <a:rPr lang="sr-Cyrl-RS" sz="12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средстава из других извора</a:t>
                      </a:r>
                      <a:endParaRPr lang="en-US" sz="1200" b="1" i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КИШНА КАНАЛИЗАЦИЈА</a:t>
                      </a:r>
                      <a:r>
                        <a:rPr lang="sr-Cyrl-RS" sz="1100" b="0" dirty="0">
                          <a:latin typeface="Times New Roman"/>
                          <a:ea typeface="Times New Roman"/>
                          <a:cs typeface="Times New Roman"/>
                        </a:rPr>
                        <a:t> У</a:t>
                      </a: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 БРАЋ</a:t>
                      </a:r>
                      <a:r>
                        <a:rPr lang="sr-Cyrl-RS" sz="1100" b="0" dirty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 ЧОЛИЋА СЕВОЈНО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3,000,000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КИШНА КАНАЛИЗАЦИЈА</a:t>
                      </a:r>
                      <a:r>
                        <a:rPr lang="sr-Cyrl-RS" sz="1100" b="0" dirty="0">
                          <a:latin typeface="Times New Roman"/>
                          <a:ea typeface="Times New Roman"/>
                          <a:cs typeface="Times New Roman"/>
                        </a:rPr>
                        <a:t> -</a:t>
                      </a: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 КОНДИНА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2,200,000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9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ИЗГРАДЊА КИШНЕ КАНАЛИЗАЦИЈЕ КРЧАГОВО - ЕУ ПРО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0,</a:t>
                      </a:r>
                      <a:r>
                        <a:rPr lang="sr-Cyrl-R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50,800,000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5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РЕКОНСТРУКЦИЈА ВОДОВОДНИХ ЛИНИЈА РАДИ ИЗГРАДЊЕ НОВИХ ОБЈЕКАТА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1,500,000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ВОДОВОД ТЕРАЗИЈЕ-ВОЛУЈАЦ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2,000,000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ВОДОВОД У СИСТЕМУ ЛУЖНИЧКА ДОЛИНА/БЈЕЛОТИЋИ И КАРАН/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5,000,000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5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ВОДОСИСТЕМ ЗМАЈЕВАЦ - ГРАВИТАЦИОНИ ЦЕВОВОД РАВНИ, КОЛИШЕВИЦА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6,000,000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5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ВОДОСИСТЕМ ЗМАЈЕВАЦ - ГРАВИТАЦИОНИ ЦЕВОВОД НИКОЈЕВИЋИ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4,000,000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ВОДОВОД ДРЕЖНИК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4,000,000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ВОДОВОД ПОТПЕЋ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4,000,000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9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РЕКОНСТРУКЦИЈА ЈАВНЕ РАСВЕТЕ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40,000,000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ВОДОВОД ТЕРАЗИЈЕ - БУАР ТУЛЕКОВАЦ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4,000,000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85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УРЕЂЕЊЕ ПАРКИНГА ДУЖ ГЛАВНЕ УЛИЦЕ Д. ТУЦОВИЋА ОД МАЛОГ ПАРКА ДО ТРЖНОГ ЦЕНТРА ПАРИЗ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3,000,000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794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xmlns="" id="{331EDB91-2BB9-44DA-8764-415DB494F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133880"/>
              </p:ext>
            </p:extLst>
          </p:nvPr>
        </p:nvGraphicFramePr>
        <p:xfrm>
          <a:off x="467544" y="404664"/>
          <a:ext cx="7859216" cy="590679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0118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36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36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171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07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Износ</a:t>
                      </a:r>
                      <a:r>
                        <a:rPr lang="sr-Cyrl-RS" sz="12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средстава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из буџета 2019</a:t>
                      </a:r>
                      <a:endParaRPr lang="en-US" sz="1200" b="1" i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Износ</a:t>
                      </a:r>
                      <a:r>
                        <a:rPr lang="sr-Cyrl-RS" sz="12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средстава из других средстава </a:t>
                      </a:r>
                      <a:endParaRPr lang="en-US" sz="1200" b="1" i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ОБИЛАЗНИЦА ОКО БРАНЕ ВРУТЦИ-КРНДА (БИОСКА И ВРУТЦИ)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4,000,000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ИЗГРАДЊА И АСФАЛТИРАЊЕ РАВНИ-ДРЕЖНИК (БАНОВСКИ ПУТ)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3,000,000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9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ПОПРАВКА И САНАЦИЈА СПОРТСКИХ ТЕРЕНА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3,000,000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5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ИЗГРАДЊА НОВИХ И РЕКОНСТРУКЦИЈА ПОСТОЈЕЋИХ СТАЈАЛИШТА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2,000,000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СТУДИЈА ТАКСИ ПРЕВОЗА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2,000,000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НАБАВКА ОПРЕМЕ ЗА КОНТРОЛУ БЕЗБЕДНОСТИ САОБРАЋАЈА, ВИДЕО НАДЗОР И ДЕТЕКЦИЈУ ПРЕКРШАЈА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10,500,000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5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МЕСНЕ ЗАЈЕДНИЦЕ-ПУТЕВИ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78,200,000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5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МЕСНЕ ЗАЈЕДНИЦЕ-РАСВЕТА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1,500,000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ИЗГРАДЊА СТАНОВА ЗА ПОТРЕБЕ ВОЈСКЕ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10,000,000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МЕСНЕ ЗАЈЕДНИЦЕ-ВОДОВОДИ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1,500,000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9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ИЗГРАДЊА ИНФРАСТРУКТУРЕ ЗА ПОТРЕБЕ СТАНОВА ЗА РАСЕЉЕНА ЛИЦА - ТАЛАС 4 И 5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,000,000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78,000,000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СЕВОЈНО - РЕКОНСТРУКЦИЈА ГАВРИЛА ПРИНЦИПА, ДЕО БРАЋЕ НИКОЛИЋ И РУЈЕВАЦ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3,000,000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85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СЕВОЈНО - РЕКОНСТРУКЦИЈА ЦАРА ДУШАНА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1,000,000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xmlns="" id="{331EDB91-2BB9-44DA-8764-415DB494F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133880"/>
              </p:ext>
            </p:extLst>
          </p:nvPr>
        </p:nvGraphicFramePr>
        <p:xfrm>
          <a:off x="467544" y="404664"/>
          <a:ext cx="7859216" cy="607530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0118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36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36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171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07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Износ</a:t>
                      </a:r>
                      <a:r>
                        <a:rPr lang="sr-Cyrl-RS" sz="12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средстава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из буџета 2019</a:t>
                      </a:r>
                      <a:endParaRPr lang="en-US" sz="1200" b="1" i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Износ</a:t>
                      </a:r>
                      <a:r>
                        <a:rPr lang="sr-Cyrl-RS" sz="12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средстава из других средстава </a:t>
                      </a:r>
                      <a:endParaRPr lang="en-US" sz="1200" b="1" i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СЕВОЈНО - ЈАВНА РАСВЕТА ХЕРОЈА ДЕЈОВИЋА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1,500,000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ИНФРАСТРУКТУРНИ ПРОЈЕКТИ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10,000,000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РЕКОНСТРУКЦИЈА ШКОЛЕ У СЕВОЈНУ </a:t>
                      </a:r>
                      <a:r>
                        <a:rPr lang="sr-Cyrl-RS" sz="1100" b="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 КУЛТУРН</a:t>
                      </a:r>
                      <a:r>
                        <a:rPr lang="sr-Cyrl-RS" sz="1100" b="0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 ЦЕНТ</a:t>
                      </a:r>
                      <a:r>
                        <a:rPr lang="sr-Cyrl-RS" sz="1100" b="0" dirty="0">
                          <a:latin typeface="Times New Roman"/>
                          <a:ea typeface="Times New Roman"/>
                          <a:cs typeface="Times New Roman"/>
                        </a:rPr>
                        <a:t>АР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10,273,487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9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ИЗГРАДЊА СПОРТСКЕ ДВОРАНЕ У КРЧАГОВУ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10,000,000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60,720,000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5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РЕКОНСТУКЦИЈА ОБЈЕКТА У КАСАРНИ - ОБЈЕКАТ ВИСОКОГ ОБРАЗОВАЊА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30,000,000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24,500,000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ИЗГРАДЊА START UP ЦЕНТРА У КАСАРНИ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5,000,000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58,000,000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ПРОЈЕКТИ АМБИЈЕНТАЛНОГ УРЕЂЕЊА ГРАДА 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45,000,000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152,000,000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5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РЕКОНСТ</a:t>
                      </a:r>
                      <a:r>
                        <a:rPr lang="sr-Cyrl-RS" sz="1100" b="0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УКЦИЈА БАЊИЧКЕ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10,000,000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8,100,000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5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УСПОСТАВЉАЊЕ СИСТЕМА ОДБРАНЕ ОД ПОПЛАВА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10,440,000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58,560,000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ИЗГРАДЊА ДЕЧИЈИХ ИГРАЛИШТА КОД ТУРИСТА И СЕВОЈНО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4,800,000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4,800,000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ИЗГРАДЊА ИНФО ТАБЛИ И БИЛБОРДА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2,000,000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9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УЖИЧКИ ПРОГРАМ ЛОКАЛНОГ ПАРТНЕРСТВА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5,000,000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ПРОЈЕКТИ ЕНЕРГЕТСКЕ ЕФИКАСНОСТИ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15,000,000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180,000,000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85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ИЗГРАДЊА ИНФРАСТРУКТУРЕ ЗА АЕРОДРОМ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30,000,000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xmlns="" id="{331EDB91-2BB9-44DA-8764-415DB494F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133880"/>
              </p:ext>
            </p:extLst>
          </p:nvPr>
        </p:nvGraphicFramePr>
        <p:xfrm>
          <a:off x="467544" y="188639"/>
          <a:ext cx="7859216" cy="6564212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0118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36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36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7918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52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Износ</a:t>
                      </a:r>
                      <a:r>
                        <a:rPr lang="sr-Cyrl-RS" sz="12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средстава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из буџета 2019</a:t>
                      </a:r>
                      <a:endParaRPr lang="en-US" sz="1200" b="1" i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Износ</a:t>
                      </a:r>
                      <a:r>
                        <a:rPr lang="sr-Cyrl-RS" sz="12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средстава из других средстава </a:t>
                      </a:r>
                      <a:endParaRPr lang="en-US" sz="1200" b="1" i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ПРИКЉУЧАК ЗА ЦРКВУ У КРЧАГОВУ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3,050,000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ПРИКЉУЧАК (ТОПЛОТНА ЕНЕРГИЈА) ЗА СТУДЕНТСКИ ЦЕНТАР КРЧАГОВО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2,610,000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2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РЕКОНСТРУКЦИЈА ЛИФТА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3,300,000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2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ИЗГРАДА ПЛАНОВА ДЕТАЉНЕ РЕГУЛАЦИЈЕ - СТАРИ ГРАД- ЕУ ПРО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2,350,000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1,785,000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6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ОПРЕМА ЗА КУЛТУРНИ ЦЕНТАР У СЕВОЈНУ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1,500,000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2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ОПРЕМА ЗА СПОРТСКУ ХАЛУ У КРЧАГОВУ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7,000,000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2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РЕКОНСТРУКЦИЈА ФЕКАЛНЕ И КИШНЕ КАНАЛИЗАЦИЈЕ РАДИ ИЗГРАДЊЕ НОВИХ ОБЈЕКАТА 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3,000,000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2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КИШНА КАНАЛИЗАЦИЈА УНУТАР ГРАДСКИХ МЕСНИХ ЗАЈЕДНИЦА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2,000,000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2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КИШНА КАНАЛИЗАЦИЈА ИВЕ АНДРИЋА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7,000,000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2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КИШНА КАНАЛИЗАЦИЈА ОД ДОВАРЈА ДО</a:t>
                      </a:r>
                      <a:r>
                        <a:rPr lang="sr-Cyrl-RS" sz="1100" b="0" dirty="0">
                          <a:latin typeface="Times New Roman"/>
                          <a:ea typeface="Times New Roman"/>
                          <a:cs typeface="Times New Roman"/>
                        </a:rPr>
                        <a:t> ЗЕЛЕНЕ</a:t>
                      </a: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 ПИЈАЦЕ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4,000,000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2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ИЗГРАДЊА И РЕКОНСТРУКЦИЈА САОБРАЋАЈНЕ ИНФРАСТРУКТУРЕ НА ПОДРУЧЈУ ГРАДА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39,639,000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60,000,000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2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ИЗРАДА ПЛАНСКЕ ДОКУМЕНТАЦИЈЕ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10,000,000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6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ИЗРАДА ПРОЈЕКТНЕ ДОКУМЕНТАЦИЈЕ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20,000,000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2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РЕКОНСТРУКЦИЈА САЛЕ У ОШ АЛЕКСА ДЕЈОВИЋ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12,000,000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65,000,000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82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Times New Roman"/>
                        </a:rPr>
                        <a:t>УКУПНО: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517,862,487</a:t>
                      </a:r>
                      <a:endParaRPr lang="en-US" sz="11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802,265,000</a:t>
                      </a:r>
                      <a:endParaRPr lang="en-US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На крају желимо 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Уколико сте заинтересовани да сагледате у целини Одлуку о буџету града </a:t>
            </a:r>
            <a:r>
              <a:rPr lang="sr-Cyrl-RS" dirty="0" smtClean="0"/>
              <a:t>Ужица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sr-Cyrl-RS" dirty="0"/>
              <a:t>за </a:t>
            </a:r>
            <a:r>
              <a:rPr lang="sr-Cyrl-RS" dirty="0" smtClean="0"/>
              <a:t>2019. </a:t>
            </a:r>
            <a:r>
              <a:rPr lang="sr-Cyrl-RS" dirty="0"/>
              <a:t>годину, исту можете преузети на следећем </a:t>
            </a:r>
            <a:r>
              <a:rPr lang="sr-Cyrl-RS" dirty="0" smtClean="0"/>
              <a:t>линку </a:t>
            </a:r>
            <a:r>
              <a:rPr lang="sr-Cyrl-RS" dirty="0"/>
              <a:t>интернет странице градске управе</a:t>
            </a:r>
            <a:r>
              <a:rPr lang="sr-Cyrl-RS" dirty="0" smtClean="0"/>
              <a:t>:</a:t>
            </a:r>
          </a:p>
          <a:p>
            <a:r>
              <a:rPr lang="en-US" sz="1900" dirty="0" smtClean="0">
                <a:hlinkClick r:id="rId2"/>
              </a:rPr>
              <a:t>http://uzice.rs/wp-content/uploads/2018/12/Odluka-o-budzetu-Grada-Uzica-za-2019.-godinu.pdf</a:t>
            </a:r>
            <a:endParaRPr lang="en-US" sz="1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града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градска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</a:t>
            </a:r>
            <a:r>
              <a:rPr lang="sr-Cyrl-RS" dirty="0" smtClean="0"/>
              <a:t>2019. </a:t>
            </a:r>
            <a:r>
              <a:rPr lang="sr-Cyrl-RS" dirty="0"/>
              <a:t>годину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sr-Cyrl-RS" dirty="0" smtClean="0"/>
              <a:t>На </a:t>
            </a:r>
            <a:r>
              <a:rPr lang="sr-Cyrl-RS" dirty="0"/>
              <a:t>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</a:t>
            </a:r>
            <a:r>
              <a:rPr lang="sr-Cyrl-RS" dirty="0" smtClean="0"/>
              <a:t>2019. </a:t>
            </a:r>
            <a:r>
              <a:rPr lang="sr-Cyrl-RS" dirty="0"/>
              <a:t>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 smtClean="0"/>
              <a:t>Расходи </a:t>
            </a:r>
            <a:r>
              <a:rPr lang="sr-Cyrl-RS" dirty="0"/>
              <a:t>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капитални пројекти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пројекти</a:t>
            </a:r>
            <a:r>
              <a:rPr lang="sr-Latn-RS" dirty="0"/>
              <a:t> </a:t>
            </a:r>
            <a:r>
              <a:rPr lang="sr-Cyrl-RS" dirty="0"/>
              <a:t>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2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52603"/>
            <a:ext cx="838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b="1" dirty="0"/>
              <a:t>Драги суграђани и </a:t>
            </a:r>
            <a:r>
              <a:rPr lang="sr-Cyrl-RS" b="1" dirty="0" err="1"/>
              <a:t>суграђанке</a:t>
            </a:r>
            <a:r>
              <a:rPr lang="sr-Cyrl-RS" b="1" dirty="0"/>
              <a:t>,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r>
              <a:rPr lang="sr-Cyrl-RS" sz="1600" dirty="0" smtClean="0"/>
              <a:t>Примарна </a:t>
            </a:r>
            <a:r>
              <a:rPr lang="sr-Cyrl-RS" sz="1600" dirty="0"/>
              <a:t>сврха документа који је пред вама јесте да на што </a:t>
            </a:r>
            <a:r>
              <a:rPr lang="sr-Cyrl-RS" sz="1600" dirty="0" smtClean="0"/>
              <a:t>разумљивији </a:t>
            </a:r>
            <a:r>
              <a:rPr lang="sr-Cyrl-RS" sz="1600" dirty="0"/>
              <a:t>начин </a:t>
            </a:r>
            <a:r>
              <a:rPr lang="sr-Cyrl-CS" sz="1600" dirty="0" smtClean="0"/>
              <a:t>пружи основне информације о плановима за прикупљање и трошење буџетских средстава, односно у </a:t>
            </a:r>
            <a:r>
              <a:rPr lang="sr-Cyrl-RS" sz="1600" dirty="0" smtClean="0"/>
              <a:t>које </a:t>
            </a:r>
            <a:r>
              <a:rPr lang="sr-Cyrl-RS" sz="1600" dirty="0"/>
              <a:t>сврхе се користе јавни ресурси да би се задовољиле потребе </a:t>
            </a:r>
            <a:r>
              <a:rPr lang="sr-Cyrl-RS" sz="1600" dirty="0" smtClean="0"/>
              <a:t>грађана</a:t>
            </a:r>
            <a:r>
              <a:rPr lang="sr-Latn-CS" sz="1600" dirty="0" smtClean="0"/>
              <a:t> </a:t>
            </a:r>
            <a:r>
              <a:rPr lang="sr-Cyrl-CS" sz="1600" dirty="0" smtClean="0"/>
              <a:t>Ужица</a:t>
            </a:r>
            <a:r>
              <a:rPr lang="sr-Cyrl-RS" sz="1600" dirty="0" smtClean="0"/>
              <a:t>.</a:t>
            </a:r>
            <a:endParaRPr lang="sr-Cyrl-RS" sz="1600" dirty="0"/>
          </a:p>
          <a:p>
            <a:pPr algn="just"/>
            <a:r>
              <a:rPr lang="sr-Cyrl-RS" sz="1600" dirty="0"/>
              <a:t>	Грађански буџет представља </a:t>
            </a:r>
            <a:r>
              <a:rPr lang="sr-Cyrl-RS" sz="1600" dirty="0" smtClean="0"/>
              <a:t>сажет </a:t>
            </a:r>
            <a:r>
              <a:rPr lang="sr-Cyrl-RS" sz="1600" dirty="0"/>
              <a:t>и јасан приказ Одлуке о буџету града</a:t>
            </a:r>
            <a:r>
              <a:rPr lang="sr-Latn-RS" sz="1600" dirty="0">
                <a:solidFill>
                  <a:srgbClr val="FF0000"/>
                </a:solidFill>
              </a:rPr>
              <a:t> </a:t>
            </a:r>
            <a:r>
              <a:rPr lang="sr-Cyrl-RS" sz="1600" dirty="0" smtClean="0"/>
              <a:t>Ужица</a:t>
            </a:r>
            <a:r>
              <a:rPr lang="sr-Cyrl-RS" sz="1600" dirty="0" smtClean="0">
                <a:solidFill>
                  <a:srgbClr val="FF0000"/>
                </a:solidFill>
              </a:rPr>
              <a:t> </a:t>
            </a:r>
            <a:r>
              <a:rPr lang="sr-Cyrl-RS" sz="1600" dirty="0" smtClean="0"/>
              <a:t>за 2019. </a:t>
            </a:r>
            <a:r>
              <a:rPr lang="sr-Cyrl-RS" sz="1600" dirty="0"/>
              <a:t>годину, која је по својој форми </a:t>
            </a:r>
            <a:r>
              <a:rPr lang="sr-Cyrl-RS" sz="1600" dirty="0" smtClean="0"/>
              <a:t>обимна и некада специфична за разумевање због економских појмова </a:t>
            </a:r>
            <a:r>
              <a:rPr lang="sr-Cyrl-RS" sz="1600" dirty="0"/>
              <a:t>и класификација које је чине. </a:t>
            </a:r>
          </a:p>
          <a:p>
            <a:pPr algn="just"/>
            <a:r>
              <a:rPr lang="sr-Cyrl-RS" sz="1600" dirty="0"/>
              <a:t>	</a:t>
            </a:r>
            <a:r>
              <a:rPr lang="sr-Cyrl-RS" sz="1600" dirty="0" smtClean="0"/>
              <a:t>Свесни смо да није лако </a:t>
            </a:r>
            <a:r>
              <a:rPr lang="sr-Cyrl-RS" sz="1600" dirty="0"/>
              <a:t>објаснити </a:t>
            </a:r>
            <a:r>
              <a:rPr lang="sr-Cyrl-RS" sz="1600" dirty="0" smtClean="0"/>
              <a:t>буџет </a:t>
            </a:r>
            <a:r>
              <a:rPr lang="sr-Cyrl-RS" sz="1600" dirty="0"/>
              <a:t>у овако </a:t>
            </a:r>
            <a:r>
              <a:rPr lang="sr-Cyrl-RS" sz="1600" dirty="0" smtClean="0"/>
              <a:t>скраћеној </a:t>
            </a:r>
            <a:r>
              <a:rPr lang="sr-Cyrl-RS" sz="1600" dirty="0"/>
              <a:t>форми, </a:t>
            </a:r>
            <a:r>
              <a:rPr lang="sr-Cyrl-RS" sz="1600" dirty="0" smtClean="0"/>
              <a:t>али се надамо </a:t>
            </a:r>
            <a:r>
              <a:rPr lang="sr-Cyrl-RS" sz="1600" dirty="0"/>
              <a:t>да ћемо на овај начин успети да вас информишемо о начину прикупљања јавних средстава и остваривања прихода и примања буџета града, као и о начину планирања, расподеле и трошења буџетских средстава</a:t>
            </a:r>
            <a:r>
              <a:rPr lang="sr-Cyrl-RS" sz="1600" dirty="0" smtClean="0"/>
              <a:t>.</a:t>
            </a:r>
          </a:p>
          <a:p>
            <a:pPr algn="just"/>
            <a:r>
              <a:rPr lang="sr-Cyrl-RS" sz="1600" dirty="0" smtClean="0"/>
              <a:t>	Верујемо да овај документ, поред тога што пружа основне информације о плановима за 2019. годину, представља и основ за праћење реализације дефинисаних и постављених циљева.  Значајна новина у буџету за 2019. годину јесте и планирани Програм локалног партнерства који се односи на веће учешће грађана у процесу трошења буџетских средстава односно могућност да грађани предлажу пројекте уређења јавних површина, а који ће бити финансирани средствима буџета из дела пореза на имовину.</a:t>
            </a:r>
            <a:endParaRPr lang="sr-Cyrl-RS" sz="1600" dirty="0"/>
          </a:p>
          <a:p>
            <a:pPr algn="just"/>
            <a:r>
              <a:rPr lang="sr-Cyrl-RS" sz="1600" dirty="0"/>
              <a:t>	</a:t>
            </a:r>
            <a:r>
              <a:rPr lang="ru-RU" sz="1600" dirty="0" smtClean="0"/>
              <a:t>На овај начин желимо </a:t>
            </a:r>
            <a:r>
              <a:rPr lang="ru-RU" sz="1600" dirty="0"/>
              <a:t>да унапредимо разумевање и интересовање </a:t>
            </a:r>
            <a:r>
              <a:rPr lang="ru-RU" sz="1600" dirty="0" smtClean="0"/>
              <a:t>суграђана </a:t>
            </a:r>
            <a:r>
              <a:rPr lang="ru-RU" sz="1600" dirty="0"/>
              <a:t>за локалне финансије, а </a:t>
            </a:r>
            <a:r>
              <a:rPr lang="ru-RU" sz="1600" dirty="0" smtClean="0"/>
              <a:t>очекујемо </a:t>
            </a:r>
            <a:r>
              <a:rPr lang="ru-RU" sz="1600" dirty="0"/>
              <a:t>и сарадњу </a:t>
            </a:r>
            <a:r>
              <a:rPr lang="ru-RU" sz="1600" dirty="0" smtClean="0"/>
              <a:t>у </a:t>
            </a:r>
            <a:r>
              <a:rPr lang="ru-RU" sz="1600" dirty="0"/>
              <a:t>заједничком постављању циљева, дефинисању приоритета и планирању развоја нашег града</a:t>
            </a:r>
            <a:r>
              <a:rPr lang="ru-RU" sz="1600" dirty="0" smtClean="0"/>
              <a:t>.</a:t>
            </a:r>
          </a:p>
          <a:p>
            <a:pPr algn="r"/>
            <a:endParaRPr lang="sr-Cyrl-RS" dirty="0" smtClean="0"/>
          </a:p>
          <a:p>
            <a:pPr algn="r"/>
            <a:r>
              <a:rPr lang="sr-Cyrl-RS" dirty="0" smtClean="0"/>
              <a:t>Град Ужице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000" b="1" dirty="0"/>
              <a:t>Ко се финансира из буџета?</a:t>
            </a:r>
            <a:endParaRPr lang="en-US" sz="3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692696"/>
            <a:ext cx="4038600" cy="38884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</a:t>
            </a:r>
            <a:r>
              <a:rPr lang="ru-RU" alt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-</a:t>
            </a:r>
            <a:r>
              <a:rPr lang="ru-RU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Скупштина </a:t>
            </a: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града</a:t>
            </a: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- Градоначелник</a:t>
            </a: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- Градско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Градско правобранилаштво</a:t>
            </a:r>
            <a:endParaRPr lang="ru-RU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Градска управа за послове органа града, 	општу управу и друштвене делатности</a:t>
            </a:r>
          </a:p>
          <a:p>
            <a:pPr marL="0" indent="6350" defTabSz="209550">
              <a:buFontTx/>
              <a:buNone/>
            </a:pPr>
            <a:r>
              <a:rPr lang="ru-RU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	-  Градска управа за финансије</a:t>
            </a:r>
          </a:p>
          <a:p>
            <a:pPr marL="0" indent="6350" defTabSz="209550">
              <a:buFontTx/>
              <a:buNone/>
            </a:pPr>
            <a:r>
              <a:rPr lang="ru-RU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	-  Градска управа за инспекцијске послове 	и комуналну полицију</a:t>
            </a:r>
          </a:p>
          <a:p>
            <a:pPr marL="0" indent="6350" defTabSz="209550">
              <a:buFontTx/>
              <a:buNone/>
            </a:pPr>
            <a:r>
              <a:rPr lang="ru-RU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	- Градска управа за урбанизам, изградњу 	и имовинско-правне послове </a:t>
            </a:r>
          </a:p>
          <a:p>
            <a:pPr marL="0" indent="6350" defTabSz="209550">
              <a:buFontTx/>
              <a:buNone/>
            </a:pPr>
            <a:r>
              <a:rPr lang="ru-RU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	- Градска управа за инфраструктуру и развој   </a:t>
            </a:r>
            <a:endParaRPr lang="sr-Latn-R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692696"/>
            <a:ext cx="4213100" cy="545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600" b="1" dirty="0">
                <a:cs typeface="Calibri" panose="020F0502020204030204" pitchFamily="34" charset="0"/>
              </a:rPr>
              <a:t>Индиректни корисници буџетских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</a:t>
            </a:r>
            <a:r>
              <a:rPr lang="ru-RU" altLang="en-US" sz="1600" dirty="0" smtClean="0">
                <a:cs typeface="Calibri" panose="020F0502020204030204" pitchFamily="34" charset="0"/>
              </a:rPr>
              <a:t>Регионални центар за професионални развој запослених у образовању 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</a:t>
            </a:r>
            <a:r>
              <a:rPr lang="ru-RU" altLang="en-US" sz="1600" dirty="0" smtClean="0">
                <a:cs typeface="Calibri" panose="020F0502020204030204" pitchFamily="34" charset="0"/>
              </a:rPr>
              <a:t>Предшколска установа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</a:t>
            </a:r>
            <a:r>
              <a:rPr lang="ru-RU" altLang="en-US" sz="1600" dirty="0" smtClean="0">
                <a:cs typeface="Calibri" panose="020F0502020204030204" pitchFamily="34" charset="0"/>
              </a:rPr>
              <a:t>Историјски архив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</a:t>
            </a:r>
            <a:r>
              <a:rPr lang="ru-RU" altLang="en-US" sz="1600" dirty="0" smtClean="0">
                <a:cs typeface="Calibri" panose="020F0502020204030204" pitchFamily="34" charset="0"/>
              </a:rPr>
              <a:t>Народно позориште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</a:t>
            </a:r>
            <a:r>
              <a:rPr lang="ru-RU" altLang="en-US" sz="1600" dirty="0" smtClean="0">
                <a:cs typeface="Calibri" panose="020F0502020204030204" pitchFamily="34" charset="0"/>
              </a:rPr>
              <a:t>Народни музеј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</a:t>
            </a:r>
            <a:r>
              <a:rPr lang="ru-RU" altLang="en-US" sz="1600" dirty="0" smtClean="0">
                <a:cs typeface="Calibri" panose="020F0502020204030204" pitchFamily="34" charset="0"/>
              </a:rPr>
              <a:t>Народна библиотека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</a:t>
            </a:r>
            <a:r>
              <a:rPr lang="ru-RU" altLang="en-US" sz="1600" dirty="0" smtClean="0">
                <a:cs typeface="Calibri" panose="020F0502020204030204" pitchFamily="34" charset="0"/>
              </a:rPr>
              <a:t>Градска галерија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</a:t>
            </a:r>
            <a:r>
              <a:rPr lang="ru-RU" altLang="en-US" sz="1600" dirty="0" smtClean="0">
                <a:cs typeface="Calibri" panose="020F0502020204030204" pitchFamily="34" charset="0"/>
              </a:rPr>
              <a:t>Градски културни центар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Туристички </a:t>
            </a:r>
            <a:r>
              <a:rPr lang="ru-RU" altLang="en-US" sz="1600" dirty="0" smtClean="0">
                <a:cs typeface="Calibri" panose="020F0502020204030204" pitchFamily="34" charset="0"/>
              </a:rPr>
              <a:t>организација</a:t>
            </a:r>
            <a:endParaRPr lang="ru-RU" altLang="en-US" sz="160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</a:t>
            </a:r>
            <a:r>
              <a:rPr lang="ru-RU" altLang="en-US" sz="1600" dirty="0" smtClean="0">
                <a:cs typeface="Calibri" panose="020F0502020204030204" pitchFamily="34" charset="0"/>
              </a:rPr>
              <a:t>Туристички организација регије Западна Србија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</a:t>
            </a:r>
            <a:r>
              <a:rPr lang="ru-RU" altLang="en-US" sz="1600" dirty="0" smtClean="0">
                <a:cs typeface="Calibri" panose="020F0502020204030204" pitchFamily="34" charset="0"/>
              </a:rPr>
              <a:t> 30 месних заједница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 smtClean="0">
                <a:cs typeface="Calibri" panose="020F0502020204030204" pitchFamily="34" charset="0"/>
              </a:rPr>
              <a:t> 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4509120"/>
            <a:ext cx="4038600" cy="221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6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Образовне институције (школе)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Здравствене институције (домови здравља)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Социјалне институције (Центар за социјални рад)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Непрофитне организације (удружења грађана, невладине организације, итд</a:t>
            </a:r>
            <a:r>
              <a:rPr lang="ru-RU" altLang="en-US" sz="1600" dirty="0" smtClean="0">
                <a:cs typeface="Calibri" panose="020F0502020204030204" pitchFamily="34" charset="0"/>
              </a:rPr>
              <a:t>.)</a:t>
            </a:r>
          </a:p>
          <a:p>
            <a:pPr>
              <a:spcBef>
                <a:spcPct val="20000"/>
              </a:spcBef>
            </a:pPr>
            <a:endParaRPr lang="ru-RU" altLang="en-US" sz="1600" dirty="0" smtClean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 smtClean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 smtClean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 smtClean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 smtClean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 smtClean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 smtClean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 smtClean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 smtClean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 smtClean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 smtClean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 smtClean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 smtClean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 smtClean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 smtClean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 smtClean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 smtClean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 smtClean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9552" y="188641"/>
            <a:ext cx="396044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50" defTabSz="209550"/>
            <a:r>
              <a:rPr lang="sr-Cyrl-RS" alt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Корисници дотација</a:t>
            </a:r>
            <a:r>
              <a:rPr lang="ru-RU" alt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indent="6350" defTabSz="209550"/>
            <a:r>
              <a:rPr lang="ru-RU" alt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-</a:t>
            </a:r>
            <a:r>
              <a:rPr lang="ru-RU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Спортски савез</a:t>
            </a:r>
          </a:p>
          <a:p>
            <a:pPr indent="6350" defTabSz="209550"/>
            <a:r>
              <a:rPr lang="ru-RU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	- Основне школе:</a:t>
            </a:r>
          </a:p>
          <a:p>
            <a:pPr indent="6350" defTabSz="209550"/>
            <a:r>
              <a:rPr lang="ru-RU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	ОШ </a:t>
            </a:r>
            <a:r>
              <a:rPr lang="sr-Cyrl-R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“Слободан Секулић”</a:t>
            </a:r>
            <a:endParaRPr lang="ru-RU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6350" defTabSz="209550"/>
            <a:r>
              <a:rPr lang="ru-RU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	ОШ </a:t>
            </a:r>
            <a:r>
              <a:rPr lang="sr-Cyrl-R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“Нада Матић”</a:t>
            </a:r>
            <a:endParaRPr lang="ru-RU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6350" defTabSz="209550"/>
            <a:r>
              <a:rPr lang="ru-RU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	ОШ </a:t>
            </a:r>
            <a:r>
              <a:rPr lang="sr-Cyrl-R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“Душан Јерковић” </a:t>
            </a:r>
          </a:p>
          <a:p>
            <a:pPr indent="6350" defTabSz="209550"/>
            <a:r>
              <a:rPr lang="sr-Cyrl-R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ОШ </a:t>
            </a:r>
            <a:r>
              <a:rPr lang="sr-Cyrl-R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“Ђура Јакшић” </a:t>
            </a:r>
            <a:endParaRPr lang="ru-RU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6350" defTabSz="209550"/>
            <a:r>
              <a:rPr lang="ru-RU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	Музичка школа </a:t>
            </a:r>
            <a:r>
              <a:rPr lang="sr-Cyrl-R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“Војислав Лале 	Стефановић” </a:t>
            </a:r>
            <a:endParaRPr lang="ru-RU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6350" defTabSz="209550"/>
            <a:r>
              <a:rPr lang="ru-RU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	ОШ </a:t>
            </a:r>
            <a:r>
              <a:rPr lang="sr-Cyrl-R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“Миодраг Миловановић- Луне”  	</a:t>
            </a:r>
            <a:r>
              <a:rPr lang="ru-RU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ОШ </a:t>
            </a:r>
            <a:r>
              <a:rPr lang="sr-Cyrl-R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“Богосав Јанковић” </a:t>
            </a:r>
            <a:endParaRPr lang="ru-RU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6350" defTabSz="209550"/>
            <a:r>
              <a:rPr lang="ru-RU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	Школа за слушно оштећену децу  	</a:t>
            </a:r>
            <a:r>
              <a:rPr lang="sr-Cyrl-R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“Миодраг В. Матић”</a:t>
            </a:r>
            <a:endParaRPr lang="ru-RU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6350" defTabSz="209550"/>
            <a:r>
              <a:rPr lang="ru-RU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	ОШ </a:t>
            </a:r>
            <a:r>
              <a:rPr lang="sr-Cyrl-R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“Алекса Дејовић”</a:t>
            </a:r>
          </a:p>
          <a:p>
            <a:pPr indent="6350" defTabSz="209550"/>
            <a:r>
              <a:rPr lang="sr-Cyrl-R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   ОШ “Стари Град”</a:t>
            </a:r>
          </a:p>
          <a:p>
            <a:pPr indent="6350" defTabSz="209550"/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r-Cyrl-R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ОШ “Прва основна школа Краља 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r-Cyrl-R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Петра 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II</a:t>
            </a:r>
            <a:r>
              <a:rPr lang="sr-Cyrl-R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indent="6350" defTabSz="209550"/>
            <a:r>
              <a:rPr lang="sr-Cyrl-R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	-Средње школе:</a:t>
            </a:r>
          </a:p>
          <a:p>
            <a:pPr indent="6350" defTabSz="209550"/>
            <a:r>
              <a:rPr lang="sr-Cyrl-R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	Техничка школа</a:t>
            </a:r>
          </a:p>
          <a:p>
            <a:pPr indent="6350" defTabSz="209550"/>
            <a:r>
              <a:rPr lang="sr-Cyrl-R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	Медицинска школа</a:t>
            </a:r>
          </a:p>
          <a:p>
            <a:pPr indent="6350" defTabSz="209550"/>
            <a:r>
              <a:rPr lang="sr-Cyrl-R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	Економска школа</a:t>
            </a:r>
          </a:p>
          <a:p>
            <a:pPr indent="6350" defTabSz="209550"/>
            <a:r>
              <a:rPr lang="sr-Cyrl-R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	Ужичка гимназија</a:t>
            </a:r>
          </a:p>
          <a:p>
            <a:pPr indent="6350" defTabSz="209550"/>
            <a:endParaRPr lang="en-US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6350" defTabSz="209550"/>
            <a:endParaRPr lang="sr-Cyrl-RS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6350" defTabSz="209550"/>
            <a:endParaRPr lang="sr-Cyrl-RS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6350" defTabSz="209550"/>
            <a:endParaRPr lang="sr-Cyrl-RS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6350" defTabSz="209550"/>
            <a:r>
              <a:rPr lang="sr-Cyrl-R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sr-Latn-R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260648"/>
            <a:ext cx="4213100" cy="589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dirty="0" smtClean="0">
                <a:cs typeface="Calibri" panose="020F0502020204030204" pitchFamily="34" charset="0"/>
              </a:rPr>
              <a:t>Уметничка школа</a:t>
            </a:r>
          </a:p>
          <a:p>
            <a:pPr>
              <a:spcBef>
                <a:spcPct val="20000"/>
              </a:spcBef>
            </a:pPr>
            <a:r>
              <a:rPr lang="ru-RU" altLang="en-US" dirty="0" smtClean="0">
                <a:cs typeface="Calibri" panose="020F0502020204030204" pitchFamily="34" charset="0"/>
              </a:rPr>
              <a:t>Техничка школа </a:t>
            </a:r>
            <a:r>
              <a:rPr lang="sr-Cyrl-RS" altLang="en-US" dirty="0" smtClean="0">
                <a:cs typeface="Calibri" panose="020F0502020204030204" pitchFamily="34" charset="0"/>
              </a:rPr>
              <a:t>“Радоје Љубичић”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sr-Cyrl-RS" altLang="en-US" dirty="0" smtClean="0">
                <a:cs typeface="Calibri" panose="020F0502020204030204" pitchFamily="34" charset="0"/>
              </a:rPr>
              <a:t>Центар за социјални рад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sr-Cyrl-RS" altLang="en-US" dirty="0" smtClean="0">
                <a:cs typeface="Calibri" panose="020F0502020204030204" pitchFamily="34" charset="0"/>
              </a:rPr>
              <a:t> Хуманитарне и друштвене организације</a:t>
            </a:r>
          </a:p>
          <a:p>
            <a:pPr>
              <a:spcBef>
                <a:spcPct val="20000"/>
              </a:spcBef>
            </a:pPr>
            <a:r>
              <a:rPr lang="sr-Cyrl-RS" altLang="en-US" b="1" dirty="0" smtClean="0">
                <a:cs typeface="Calibri" panose="020F0502020204030204" pitchFamily="34" charset="0"/>
              </a:rPr>
              <a:t>Остали корисници: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sr-Cyrl-RS" altLang="en-US" dirty="0" smtClean="0">
                <a:cs typeface="Calibri" panose="020F0502020204030204" pitchFamily="34" charset="0"/>
              </a:rPr>
              <a:t>ЈП “Аеродром Поникве”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sr-Cyrl-RS" altLang="en-US" dirty="0" smtClean="0">
                <a:cs typeface="Calibri" panose="020F0502020204030204" pitchFamily="34" charset="0"/>
              </a:rPr>
              <a:t>ЈП “Велики парк”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sr-Cyrl-RS" altLang="en-US" dirty="0" smtClean="0">
                <a:cs typeface="Calibri" panose="020F0502020204030204" pitchFamily="34" charset="0"/>
              </a:rPr>
              <a:t>Бизнис инкубатор центар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sr-Cyrl-RS" altLang="en-US" dirty="0" smtClean="0">
                <a:cs typeface="Calibri" panose="020F0502020204030204" pitchFamily="34" charset="0"/>
              </a:rPr>
              <a:t>Установа “Дечије одмаралиште Златибор”</a:t>
            </a:r>
          </a:p>
          <a:p>
            <a:pPr>
              <a:spcBef>
                <a:spcPct val="20000"/>
              </a:spcBef>
              <a:buFontTx/>
              <a:buChar char="-"/>
            </a:pPr>
            <a:endParaRPr lang="sr-Cyrl-RS" altLang="en-US" dirty="0" smtClean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b="1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 smtClean="0">
                <a:cs typeface="Calibri" panose="020F0502020204030204" pitchFamily="34" charset="0"/>
              </a:rPr>
              <a:t> 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града?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C6FDEC-5142-4586-B190-1B2F0895762E}"/>
              </a:ext>
            </a:extLst>
          </p:cNvPr>
          <p:cNvSpPr/>
          <p:nvPr/>
        </p:nvSpPr>
        <p:spPr>
          <a:xfrm>
            <a:off x="325657" y="1715070"/>
            <a:ext cx="849268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града је правни документ који утврђује план прихода и примања и расхода и издатака града за буџетску, односно календарску годину.</a:t>
            </a:r>
          </a:p>
          <a:p>
            <a:pPr algn="just"/>
            <a:endParaRPr lang="en-US" sz="11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Из градског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Градоначелник и локална управа спроводе градску политику, а главна полуга те политике и развоја је управо буџет града.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Приликом дефинисања овог, за град </a:t>
            </a:r>
            <a:r>
              <a:rPr lang="sr-Cyrl-RS" sz="1700" dirty="0" smtClean="0"/>
              <a:t>Ужице</a:t>
            </a:r>
            <a:r>
              <a:rPr lang="sr-Latn-RS" sz="1700" dirty="0" smtClean="0"/>
              <a:t> </a:t>
            </a:r>
            <a:r>
              <a:rPr lang="sr-Cyrl-RS" sz="1700" dirty="0"/>
              <a:t>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/>
              <a:t>Ко учествује у буџетском процесу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156176" y="3429000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Грађани и њихова удружења</a:t>
            </a:r>
            <a:endParaRPr lang="en-US" sz="1000" dirty="0"/>
          </a:p>
        </p:txBody>
      </p:sp>
      <p:sp>
        <p:nvSpPr>
          <p:cNvPr id="6" name="Oval 5"/>
          <p:cNvSpPr/>
          <p:nvPr/>
        </p:nvSpPr>
        <p:spPr>
          <a:xfrm>
            <a:off x="5868144" y="4869160"/>
            <a:ext cx="1080120" cy="9361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Јавна предузећа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основу чега се доноси буџет</a:t>
            </a:r>
            <a:r>
              <a:rPr lang="en-US" sz="3000" b="1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04031601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4086</TotalTime>
  <Words>2173</Words>
  <Application>Microsoft Office PowerPoint</Application>
  <PresentationFormat>On-screen Show (4:3)</PresentationFormat>
  <Paragraphs>607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Custom Design</vt:lpstr>
      <vt:lpstr>ГРАД УЖИЦЕ</vt:lpstr>
      <vt:lpstr>PowerPoint Presentation</vt:lpstr>
      <vt:lpstr>PowerPoint Presentation</vt:lpstr>
      <vt:lpstr>PowerPoint Presentation</vt:lpstr>
      <vt:lpstr>Ко се финансира из буџета?</vt:lpstr>
      <vt:lpstr>PowerPoint Presentation</vt:lpstr>
      <vt:lpstr>Како настаје буџет града?</vt:lpstr>
      <vt:lpstr>Ко учествује у буџетском процесу?</vt:lpstr>
      <vt:lpstr>На основу чега се доноси буџет?</vt:lpstr>
      <vt:lpstr>Како се пуни градска каса?</vt:lpstr>
      <vt:lpstr>Шта су приходи и примања буџета?</vt:lpstr>
      <vt:lpstr>Структура планираних прихода и примања за 2019. годину</vt:lpstr>
      <vt:lpstr>Структура планираних прихода и примања за 2019. годину</vt:lpstr>
      <vt:lpstr>На шта се троше јавна средства?</vt:lpstr>
      <vt:lpstr>PowerPoint Presentation</vt:lpstr>
      <vt:lpstr>Структура планираних расхода и издатака буџета за 2019. годину</vt:lpstr>
      <vt:lpstr>Структура планираних расхода и издатака буџета за 2018. годину</vt:lpstr>
      <vt:lpstr>Расходи буџета по програмима</vt:lpstr>
      <vt:lpstr>Структура расхода по буџетским програмима</vt:lpstr>
      <vt:lpstr>Расходи буџета расподељени по директним и индиректним буџетским корисницима</vt:lpstr>
      <vt:lpstr>PowerPoint Presentation</vt:lpstr>
      <vt:lpstr>Капитални пројекти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 UZICE</dc:title>
  <dc:creator>Uprava za finansije</dc:creator>
  <cp:lastModifiedBy>ana.jovanovic</cp:lastModifiedBy>
  <cp:revision>531</cp:revision>
  <cp:lastPrinted>2018-01-29T14:26:33Z</cp:lastPrinted>
  <dcterms:created xsi:type="dcterms:W3CDTF">2006-08-16T00:00:00Z</dcterms:created>
  <dcterms:modified xsi:type="dcterms:W3CDTF">2019-03-27T12:23:00Z</dcterms:modified>
</cp:coreProperties>
</file>